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9" r:id="rId2"/>
    <p:sldMasterId id="2147483722" r:id="rId3"/>
  </p:sldMasterIdLst>
  <p:notesMasterIdLst>
    <p:notesMasterId r:id="rId50"/>
  </p:notesMasterIdLst>
  <p:sldIdLst>
    <p:sldId id="4971" r:id="rId4"/>
    <p:sldId id="4960" r:id="rId5"/>
    <p:sldId id="4943" r:id="rId6"/>
    <p:sldId id="4977" r:id="rId7"/>
    <p:sldId id="4956" r:id="rId8"/>
    <p:sldId id="2286" r:id="rId9"/>
    <p:sldId id="4958" r:id="rId10"/>
    <p:sldId id="276" r:id="rId11"/>
    <p:sldId id="2613" r:id="rId12"/>
    <p:sldId id="2642" r:id="rId13"/>
    <p:sldId id="2639" r:id="rId14"/>
    <p:sldId id="2271" r:id="rId15"/>
    <p:sldId id="4962" r:id="rId16"/>
    <p:sldId id="4964" r:id="rId17"/>
    <p:sldId id="4965" r:id="rId18"/>
    <p:sldId id="4970" r:id="rId19"/>
    <p:sldId id="4974" r:id="rId20"/>
    <p:sldId id="4972" r:id="rId21"/>
    <p:sldId id="4973" r:id="rId22"/>
    <p:sldId id="4983" r:id="rId23"/>
    <p:sldId id="4984" r:id="rId24"/>
    <p:sldId id="4979" r:id="rId25"/>
    <p:sldId id="4951" r:id="rId26"/>
    <p:sldId id="4950" r:id="rId27"/>
    <p:sldId id="4952" r:id="rId28"/>
    <p:sldId id="4942" r:id="rId29"/>
    <p:sldId id="4940" r:id="rId30"/>
    <p:sldId id="4941" r:id="rId31"/>
    <p:sldId id="2596" r:id="rId32"/>
    <p:sldId id="4976" r:id="rId33"/>
    <p:sldId id="2582" r:id="rId34"/>
    <p:sldId id="4947" r:id="rId35"/>
    <p:sldId id="4946" r:id="rId36"/>
    <p:sldId id="4948" r:id="rId37"/>
    <p:sldId id="4967" r:id="rId38"/>
    <p:sldId id="4968" r:id="rId39"/>
    <p:sldId id="4982" r:id="rId40"/>
    <p:sldId id="2702" r:id="rId41"/>
    <p:sldId id="4978" r:id="rId42"/>
    <p:sldId id="4980" r:id="rId43"/>
    <p:sldId id="4949" r:id="rId44"/>
    <p:sldId id="4935" r:id="rId45"/>
    <p:sldId id="2700" r:id="rId46"/>
    <p:sldId id="4954" r:id="rId47"/>
    <p:sldId id="4985" r:id="rId48"/>
    <p:sldId id="496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17C9590-B5E9-40F1-86D2-D888EA59916A}">
          <p14:sldIdLst>
            <p14:sldId id="4971"/>
            <p14:sldId id="4960"/>
            <p14:sldId id="4943"/>
            <p14:sldId id="4977"/>
            <p14:sldId id="4956"/>
            <p14:sldId id="2286"/>
            <p14:sldId id="4958"/>
            <p14:sldId id="276"/>
            <p14:sldId id="2613"/>
            <p14:sldId id="2642"/>
            <p14:sldId id="2639"/>
            <p14:sldId id="2271"/>
            <p14:sldId id="4962"/>
            <p14:sldId id="4964"/>
            <p14:sldId id="4965"/>
            <p14:sldId id="4970"/>
            <p14:sldId id="4974"/>
            <p14:sldId id="4972"/>
            <p14:sldId id="4973"/>
            <p14:sldId id="4983"/>
            <p14:sldId id="4984"/>
            <p14:sldId id="4979"/>
            <p14:sldId id="4951"/>
            <p14:sldId id="4950"/>
            <p14:sldId id="4952"/>
            <p14:sldId id="4942"/>
            <p14:sldId id="4940"/>
            <p14:sldId id="4941"/>
            <p14:sldId id="2596"/>
            <p14:sldId id="4976"/>
            <p14:sldId id="2582"/>
            <p14:sldId id="4947"/>
            <p14:sldId id="4946"/>
            <p14:sldId id="4948"/>
            <p14:sldId id="4967"/>
            <p14:sldId id="4968"/>
            <p14:sldId id="4982"/>
            <p14:sldId id="2702"/>
            <p14:sldId id="4978"/>
            <p14:sldId id="4980"/>
            <p14:sldId id="4949"/>
            <p14:sldId id="4935"/>
            <p14:sldId id="2700"/>
            <p14:sldId id="4954"/>
            <p14:sldId id="4985"/>
            <p14:sldId id="49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A3853"/>
    <a:srgbClr val="4A4A4A"/>
    <a:srgbClr val="0C1C41"/>
    <a:srgbClr val="A9C7CC"/>
    <a:srgbClr val="5A9BD5"/>
    <a:srgbClr val="3C4E66"/>
    <a:srgbClr val="0084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AF5BE2-E660-481E-BD7B-9C70D2912D89}" v="23" dt="2024-04-25T10:09:26.6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7" d="100"/>
          <a:sy n="87" d="100"/>
        </p:scale>
        <p:origin x="51" y="10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microsoft.com/office/2015/10/relationships/revisionInfo" Target="revisionInfo.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die Hobbs" userId="b3b1ffbc648211d7" providerId="LiveId" clId="{A7AF5BE2-E660-481E-BD7B-9C70D2912D89}"/>
    <pc:docChg chg="undo custSel modSld">
      <pc:chgData name="Eddie Hobbs" userId="b3b1ffbc648211d7" providerId="LiveId" clId="{A7AF5BE2-E660-481E-BD7B-9C70D2912D89}" dt="2024-04-25T10:59:48.895" v="239" actId="27636"/>
      <pc:docMkLst>
        <pc:docMk/>
      </pc:docMkLst>
      <pc:sldChg chg="modSp mod">
        <pc:chgData name="Eddie Hobbs" userId="b3b1ffbc648211d7" providerId="LiveId" clId="{A7AF5BE2-E660-481E-BD7B-9C70D2912D89}" dt="2024-04-25T10:09:25.396" v="108" actId="14100"/>
        <pc:sldMkLst>
          <pc:docMk/>
          <pc:sldMk cId="1048264068" sldId="4946"/>
        </pc:sldMkLst>
        <pc:graphicFrameChg chg="mod">
          <ac:chgData name="Eddie Hobbs" userId="b3b1ffbc648211d7" providerId="LiveId" clId="{A7AF5BE2-E660-481E-BD7B-9C70D2912D89}" dt="2024-04-25T10:09:25.396" v="108" actId="14100"/>
          <ac:graphicFrameMkLst>
            <pc:docMk/>
            <pc:sldMk cId="1048264068" sldId="4946"/>
            <ac:graphicFrameMk id="23" creationId="{F7997B5D-3C62-8924-F9A8-D8656F30C7D9}"/>
          </ac:graphicFrameMkLst>
        </pc:graphicFrameChg>
      </pc:sldChg>
      <pc:sldChg chg="modSp mod">
        <pc:chgData name="Eddie Hobbs" userId="b3b1ffbc648211d7" providerId="LiveId" clId="{A7AF5BE2-E660-481E-BD7B-9C70D2912D89}" dt="2024-04-25T10:09:49.772" v="110" actId="20577"/>
        <pc:sldMkLst>
          <pc:docMk/>
          <pc:sldMk cId="2794795994" sldId="4952"/>
        </pc:sldMkLst>
        <pc:spChg chg="mod">
          <ac:chgData name="Eddie Hobbs" userId="b3b1ffbc648211d7" providerId="LiveId" clId="{A7AF5BE2-E660-481E-BD7B-9C70D2912D89}" dt="2024-04-25T10:09:49.772" v="110" actId="20577"/>
          <ac:spMkLst>
            <pc:docMk/>
            <pc:sldMk cId="2794795994" sldId="4952"/>
            <ac:spMk id="3" creationId="{431C3D1F-6DD2-584E-5955-A0F999545FA7}"/>
          </ac:spMkLst>
        </pc:spChg>
      </pc:sldChg>
      <pc:sldChg chg="modSp mod">
        <pc:chgData name="Eddie Hobbs" userId="b3b1ffbc648211d7" providerId="LiveId" clId="{A7AF5BE2-E660-481E-BD7B-9C70D2912D89}" dt="2024-04-25T10:14:47.625" v="150" actId="255"/>
        <pc:sldMkLst>
          <pc:docMk/>
          <pc:sldMk cId="3555884145" sldId="4954"/>
        </pc:sldMkLst>
        <pc:spChg chg="mod">
          <ac:chgData name="Eddie Hobbs" userId="b3b1ffbc648211d7" providerId="LiveId" clId="{A7AF5BE2-E660-481E-BD7B-9C70D2912D89}" dt="2024-04-25T10:14:47.625" v="150" actId="255"/>
          <ac:spMkLst>
            <pc:docMk/>
            <pc:sldMk cId="3555884145" sldId="4954"/>
            <ac:spMk id="3" creationId="{677EC475-3CCE-B1DA-5231-ED5B2CA6DEB1}"/>
          </ac:spMkLst>
        </pc:spChg>
      </pc:sldChg>
      <pc:sldChg chg="modSp mod">
        <pc:chgData name="Eddie Hobbs" userId="b3b1ffbc648211d7" providerId="LiveId" clId="{A7AF5BE2-E660-481E-BD7B-9C70D2912D89}" dt="2024-04-25T10:03:38.326" v="82" actId="20577"/>
        <pc:sldMkLst>
          <pc:docMk/>
          <pc:sldMk cId="2640804758" sldId="4965"/>
        </pc:sldMkLst>
        <pc:spChg chg="mod">
          <ac:chgData name="Eddie Hobbs" userId="b3b1ffbc648211d7" providerId="LiveId" clId="{A7AF5BE2-E660-481E-BD7B-9C70D2912D89}" dt="2024-04-25T10:03:38.326" v="82" actId="20577"/>
          <ac:spMkLst>
            <pc:docMk/>
            <pc:sldMk cId="2640804758" sldId="4965"/>
            <ac:spMk id="4" creationId="{170B2811-5DBD-E181-5A02-54802EADF150}"/>
          </ac:spMkLst>
        </pc:spChg>
      </pc:sldChg>
      <pc:sldChg chg="modSp mod">
        <pc:chgData name="Eddie Hobbs" userId="b3b1ffbc648211d7" providerId="LiveId" clId="{A7AF5BE2-E660-481E-BD7B-9C70D2912D89}" dt="2024-04-25T10:17:20.380" v="213" actId="14100"/>
        <pc:sldMkLst>
          <pc:docMk/>
          <pc:sldMk cId="3242214251" sldId="4969"/>
        </pc:sldMkLst>
        <pc:spChg chg="mod">
          <ac:chgData name="Eddie Hobbs" userId="b3b1ffbc648211d7" providerId="LiveId" clId="{A7AF5BE2-E660-481E-BD7B-9C70D2912D89}" dt="2024-04-25T10:17:20.380" v="213" actId="14100"/>
          <ac:spMkLst>
            <pc:docMk/>
            <pc:sldMk cId="3242214251" sldId="4969"/>
            <ac:spMk id="4" creationId="{00DD2375-E613-4A60-9D0E-8D8339C4091F}"/>
          </ac:spMkLst>
        </pc:spChg>
      </pc:sldChg>
      <pc:sldChg chg="modSp mod">
        <pc:chgData name="Eddie Hobbs" userId="b3b1ffbc648211d7" providerId="LiveId" clId="{A7AF5BE2-E660-481E-BD7B-9C70D2912D89}" dt="2024-04-25T10:03:27.385" v="81" actId="20577"/>
        <pc:sldMkLst>
          <pc:docMk/>
          <pc:sldMk cId="3081441167" sldId="4970"/>
        </pc:sldMkLst>
        <pc:spChg chg="mod">
          <ac:chgData name="Eddie Hobbs" userId="b3b1ffbc648211d7" providerId="LiveId" clId="{A7AF5BE2-E660-481E-BD7B-9C70D2912D89}" dt="2024-04-25T10:03:27.385" v="81" actId="20577"/>
          <ac:spMkLst>
            <pc:docMk/>
            <pc:sldMk cId="3081441167" sldId="4970"/>
            <ac:spMk id="2" creationId="{0EE48E7E-33CC-F47B-DF6A-0CDF56A48AAA}"/>
          </ac:spMkLst>
        </pc:spChg>
      </pc:sldChg>
      <pc:sldChg chg="modSp mod">
        <pc:chgData name="Eddie Hobbs" userId="b3b1ffbc648211d7" providerId="LiveId" clId="{A7AF5BE2-E660-481E-BD7B-9C70D2912D89}" dt="2024-04-25T10:01:26.431" v="75" actId="20577"/>
        <pc:sldMkLst>
          <pc:docMk/>
          <pc:sldMk cId="1592125712" sldId="4977"/>
        </pc:sldMkLst>
        <pc:spChg chg="mod">
          <ac:chgData name="Eddie Hobbs" userId="b3b1ffbc648211d7" providerId="LiveId" clId="{A7AF5BE2-E660-481E-BD7B-9C70D2912D89}" dt="2024-04-25T10:01:26.431" v="75" actId="20577"/>
          <ac:spMkLst>
            <pc:docMk/>
            <pc:sldMk cId="1592125712" sldId="4977"/>
            <ac:spMk id="3" creationId="{C0DCC523-FD66-DBE1-4263-59D0AEFBD378}"/>
          </ac:spMkLst>
        </pc:spChg>
      </pc:sldChg>
      <pc:sldChg chg="modSp mod">
        <pc:chgData name="Eddie Hobbs" userId="b3b1ffbc648211d7" providerId="LiveId" clId="{A7AF5BE2-E660-481E-BD7B-9C70D2912D89}" dt="2024-04-25T10:13:39.826" v="149" actId="20577"/>
        <pc:sldMkLst>
          <pc:docMk/>
          <pc:sldMk cId="3085034385" sldId="4980"/>
        </pc:sldMkLst>
        <pc:spChg chg="mod">
          <ac:chgData name="Eddie Hobbs" userId="b3b1ffbc648211d7" providerId="LiveId" clId="{A7AF5BE2-E660-481E-BD7B-9C70D2912D89}" dt="2024-04-25T10:13:39.826" v="149" actId="20577"/>
          <ac:spMkLst>
            <pc:docMk/>
            <pc:sldMk cId="3085034385" sldId="4980"/>
            <ac:spMk id="4" creationId="{95AB6E98-8AD3-E159-A2FF-0570859027A3}"/>
          </ac:spMkLst>
        </pc:spChg>
      </pc:sldChg>
      <pc:sldChg chg="modSp mod">
        <pc:chgData name="Eddie Hobbs" userId="b3b1ffbc648211d7" providerId="LiveId" clId="{A7AF5BE2-E660-481E-BD7B-9C70D2912D89}" dt="2024-04-25T09:35:30.692" v="51" actId="20577"/>
        <pc:sldMkLst>
          <pc:docMk/>
          <pc:sldMk cId="2799128908" sldId="4984"/>
        </pc:sldMkLst>
        <pc:spChg chg="mod">
          <ac:chgData name="Eddie Hobbs" userId="b3b1ffbc648211d7" providerId="LiveId" clId="{A7AF5BE2-E660-481E-BD7B-9C70D2912D89}" dt="2024-04-25T09:35:18.222" v="35" actId="20577"/>
          <ac:spMkLst>
            <pc:docMk/>
            <pc:sldMk cId="2799128908" sldId="4984"/>
            <ac:spMk id="2" creationId="{B35F2FDA-77E9-33F2-097D-CCE633B0B6E6}"/>
          </ac:spMkLst>
        </pc:spChg>
        <pc:graphicFrameChg chg="mod">
          <ac:chgData name="Eddie Hobbs" userId="b3b1ffbc648211d7" providerId="LiveId" clId="{A7AF5BE2-E660-481E-BD7B-9C70D2912D89}" dt="2024-04-25T09:35:30.692" v="51" actId="20577"/>
          <ac:graphicFrameMkLst>
            <pc:docMk/>
            <pc:sldMk cId="2799128908" sldId="4984"/>
            <ac:graphicFrameMk id="65" creationId="{F807564D-3058-17D6-1E28-28A9F8724660}"/>
          </ac:graphicFrameMkLst>
        </pc:graphicFrameChg>
      </pc:sldChg>
      <pc:sldChg chg="modSp mod">
        <pc:chgData name="Eddie Hobbs" userId="b3b1ffbc648211d7" providerId="LiveId" clId="{A7AF5BE2-E660-481E-BD7B-9C70D2912D89}" dt="2024-04-25T10:59:48.895" v="239" actId="27636"/>
        <pc:sldMkLst>
          <pc:docMk/>
          <pc:sldMk cId="3296377431" sldId="4985"/>
        </pc:sldMkLst>
        <pc:spChg chg="mod">
          <ac:chgData name="Eddie Hobbs" userId="b3b1ffbc648211d7" providerId="LiveId" clId="{A7AF5BE2-E660-481E-BD7B-9C70D2912D89}" dt="2024-04-25T10:59:38.470" v="237" actId="20577"/>
          <ac:spMkLst>
            <pc:docMk/>
            <pc:sldMk cId="3296377431" sldId="4985"/>
            <ac:spMk id="2" creationId="{1D760148-D587-B605-E9F3-AB82B03352AD}"/>
          </ac:spMkLst>
        </pc:spChg>
        <pc:spChg chg="mod">
          <ac:chgData name="Eddie Hobbs" userId="b3b1ffbc648211d7" providerId="LiveId" clId="{A7AF5BE2-E660-481E-BD7B-9C70D2912D89}" dt="2024-04-25T10:59:48.895" v="239" actId="27636"/>
          <ac:spMkLst>
            <pc:docMk/>
            <pc:sldMk cId="3296377431" sldId="4985"/>
            <ac:spMk id="4" creationId="{6EDDDB1D-122A-0530-D6E3-6C333BDDF37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C5DF3A-180E-4825-8E99-121D9A8D649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7DACF8C-2CC8-49DB-8F35-8DCFAD43F27C}">
      <dgm:prSet/>
      <dgm:spPr/>
      <dgm:t>
        <a:bodyPr/>
        <a:lstStyle/>
        <a:p>
          <a:r>
            <a:rPr lang="en-GB"/>
            <a:t>BBC Report 21 June 2012 on Peter Sutherland Chairman Goldman Sachs, address to House of Lords committee on migration. </a:t>
          </a:r>
          <a:endParaRPr lang="en-US"/>
        </a:p>
      </dgm:t>
    </dgm:pt>
    <dgm:pt modelId="{7B7B6FDC-6997-419C-A155-69CE798EA4EA}" type="parTrans" cxnId="{931DFA47-82E5-418E-BE42-81DFE38EB14D}">
      <dgm:prSet/>
      <dgm:spPr/>
      <dgm:t>
        <a:bodyPr/>
        <a:lstStyle/>
        <a:p>
          <a:endParaRPr lang="en-US"/>
        </a:p>
      </dgm:t>
    </dgm:pt>
    <dgm:pt modelId="{63E06BAC-EF9D-4A02-AA56-B6D45EA9BA84}" type="sibTrans" cxnId="{931DFA47-82E5-418E-BE42-81DFE38EB14D}">
      <dgm:prSet/>
      <dgm:spPr/>
      <dgm:t>
        <a:bodyPr/>
        <a:lstStyle/>
        <a:p>
          <a:endParaRPr lang="en-US"/>
        </a:p>
      </dgm:t>
    </dgm:pt>
    <dgm:pt modelId="{EFE4FE6D-C3D0-4801-A1CE-F5A162B004DF}">
      <dgm:prSet/>
      <dgm:spPr/>
      <dgm:t>
        <a:bodyPr/>
        <a:lstStyle/>
        <a:p>
          <a:r>
            <a:rPr lang="en-GB"/>
            <a:t>Migration was ‘</a:t>
          </a:r>
          <a:r>
            <a:rPr lang="en-GB" i="1"/>
            <a:t>a crucial dynamic for economic growth</a:t>
          </a:r>
          <a:r>
            <a:rPr lang="en-GB"/>
            <a:t>’ in some EU nations.</a:t>
          </a:r>
          <a:endParaRPr lang="en-US"/>
        </a:p>
      </dgm:t>
    </dgm:pt>
    <dgm:pt modelId="{87B41B46-36AE-4CAA-8AB0-EABFB7E54BB2}" type="parTrans" cxnId="{1CB1EF1D-7012-4952-BA46-16ED4015E8E7}">
      <dgm:prSet/>
      <dgm:spPr/>
      <dgm:t>
        <a:bodyPr/>
        <a:lstStyle/>
        <a:p>
          <a:endParaRPr lang="en-US"/>
        </a:p>
      </dgm:t>
    </dgm:pt>
    <dgm:pt modelId="{6EE547FC-E02D-4DC7-A638-5DA82422108B}" type="sibTrans" cxnId="{1CB1EF1D-7012-4952-BA46-16ED4015E8E7}">
      <dgm:prSet/>
      <dgm:spPr/>
      <dgm:t>
        <a:bodyPr/>
        <a:lstStyle/>
        <a:p>
          <a:endParaRPr lang="en-US"/>
        </a:p>
      </dgm:t>
    </dgm:pt>
    <dgm:pt modelId="{9BE8940F-2D6C-45EA-BB4A-E1717021895F}">
      <dgm:prSet/>
      <dgm:spPr/>
      <dgm:t>
        <a:bodyPr/>
        <a:lstStyle/>
        <a:p>
          <a:r>
            <a:rPr lang="en-GB" dirty="0"/>
            <a:t>Criticised EU states targeting ‘</a:t>
          </a:r>
          <a:r>
            <a:rPr lang="en-GB" i="1" dirty="0"/>
            <a:t>highly skilled</a:t>
          </a:r>
          <a:r>
            <a:rPr lang="en-GB" dirty="0"/>
            <a:t>’ argued ‘</a:t>
          </a:r>
          <a:r>
            <a:rPr lang="en-GB" i="1" dirty="0"/>
            <a:t>at the basic level individuals should have a freedom of choice’ about whether to come and study or work in another country</a:t>
          </a:r>
          <a:r>
            <a:rPr lang="en-GB" dirty="0"/>
            <a:t>’</a:t>
          </a:r>
          <a:endParaRPr lang="en-US" dirty="0"/>
        </a:p>
      </dgm:t>
    </dgm:pt>
    <dgm:pt modelId="{CAF3B113-74CA-40FA-9E52-3C5D80C838D9}" type="parTrans" cxnId="{6AF3CD16-40C8-48F8-8C71-8788D2EF0719}">
      <dgm:prSet/>
      <dgm:spPr/>
      <dgm:t>
        <a:bodyPr/>
        <a:lstStyle/>
        <a:p>
          <a:endParaRPr lang="en-US"/>
        </a:p>
      </dgm:t>
    </dgm:pt>
    <dgm:pt modelId="{7A788AE8-4BC7-47D5-ABE5-56E0E66118B3}" type="sibTrans" cxnId="{6AF3CD16-40C8-48F8-8C71-8788D2EF0719}">
      <dgm:prSet/>
      <dgm:spPr/>
      <dgm:t>
        <a:bodyPr/>
        <a:lstStyle/>
        <a:p>
          <a:endParaRPr lang="en-US"/>
        </a:p>
      </dgm:t>
    </dgm:pt>
    <dgm:pt modelId="{25D07A75-D131-425B-98F9-0559FC25E4A8}" type="pres">
      <dgm:prSet presAssocID="{01C5DF3A-180E-4825-8E99-121D9A8D649B}" presName="linear" presStyleCnt="0">
        <dgm:presLayoutVars>
          <dgm:animLvl val="lvl"/>
          <dgm:resizeHandles val="exact"/>
        </dgm:presLayoutVars>
      </dgm:prSet>
      <dgm:spPr/>
    </dgm:pt>
    <dgm:pt modelId="{7A074EC5-9E3C-498D-8FBE-7D03D0E98F3B}" type="pres">
      <dgm:prSet presAssocID="{97DACF8C-2CC8-49DB-8F35-8DCFAD43F27C}" presName="parentText" presStyleLbl="node1" presStyleIdx="0" presStyleCnt="3">
        <dgm:presLayoutVars>
          <dgm:chMax val="0"/>
          <dgm:bulletEnabled val="1"/>
        </dgm:presLayoutVars>
      </dgm:prSet>
      <dgm:spPr/>
    </dgm:pt>
    <dgm:pt modelId="{25EFEB49-9316-4144-BCC1-41B01E554FC7}" type="pres">
      <dgm:prSet presAssocID="{63E06BAC-EF9D-4A02-AA56-B6D45EA9BA84}" presName="spacer" presStyleCnt="0"/>
      <dgm:spPr/>
    </dgm:pt>
    <dgm:pt modelId="{15205C71-68EC-4F7E-A969-51D71B22C5C3}" type="pres">
      <dgm:prSet presAssocID="{EFE4FE6D-C3D0-4801-A1CE-F5A162B004DF}" presName="parentText" presStyleLbl="node1" presStyleIdx="1" presStyleCnt="3">
        <dgm:presLayoutVars>
          <dgm:chMax val="0"/>
          <dgm:bulletEnabled val="1"/>
        </dgm:presLayoutVars>
      </dgm:prSet>
      <dgm:spPr/>
    </dgm:pt>
    <dgm:pt modelId="{F2AA60C3-EBEB-48D9-A4C9-004FF3E0F250}" type="pres">
      <dgm:prSet presAssocID="{6EE547FC-E02D-4DC7-A638-5DA82422108B}" presName="spacer" presStyleCnt="0"/>
      <dgm:spPr/>
    </dgm:pt>
    <dgm:pt modelId="{206FB87B-A0FA-4598-8BAB-DA9E260D353C}" type="pres">
      <dgm:prSet presAssocID="{9BE8940F-2D6C-45EA-BB4A-E1717021895F}" presName="parentText" presStyleLbl="node1" presStyleIdx="2" presStyleCnt="3">
        <dgm:presLayoutVars>
          <dgm:chMax val="0"/>
          <dgm:bulletEnabled val="1"/>
        </dgm:presLayoutVars>
      </dgm:prSet>
      <dgm:spPr/>
    </dgm:pt>
  </dgm:ptLst>
  <dgm:cxnLst>
    <dgm:cxn modelId="{6AF3CD16-40C8-48F8-8C71-8788D2EF0719}" srcId="{01C5DF3A-180E-4825-8E99-121D9A8D649B}" destId="{9BE8940F-2D6C-45EA-BB4A-E1717021895F}" srcOrd="2" destOrd="0" parTransId="{CAF3B113-74CA-40FA-9E52-3C5D80C838D9}" sibTransId="{7A788AE8-4BC7-47D5-ABE5-56E0E66118B3}"/>
    <dgm:cxn modelId="{1CB1EF1D-7012-4952-BA46-16ED4015E8E7}" srcId="{01C5DF3A-180E-4825-8E99-121D9A8D649B}" destId="{EFE4FE6D-C3D0-4801-A1CE-F5A162B004DF}" srcOrd="1" destOrd="0" parTransId="{87B41B46-36AE-4CAA-8AB0-EABFB7E54BB2}" sibTransId="{6EE547FC-E02D-4DC7-A638-5DA82422108B}"/>
    <dgm:cxn modelId="{EAD0715B-E2D8-4D8B-B097-184B0ED07DA2}" type="presOf" srcId="{97DACF8C-2CC8-49DB-8F35-8DCFAD43F27C}" destId="{7A074EC5-9E3C-498D-8FBE-7D03D0E98F3B}" srcOrd="0" destOrd="0" presId="urn:microsoft.com/office/officeart/2005/8/layout/vList2"/>
    <dgm:cxn modelId="{931DFA47-82E5-418E-BE42-81DFE38EB14D}" srcId="{01C5DF3A-180E-4825-8E99-121D9A8D649B}" destId="{97DACF8C-2CC8-49DB-8F35-8DCFAD43F27C}" srcOrd="0" destOrd="0" parTransId="{7B7B6FDC-6997-419C-A155-69CE798EA4EA}" sibTransId="{63E06BAC-EF9D-4A02-AA56-B6D45EA9BA84}"/>
    <dgm:cxn modelId="{705FD7B2-6E2B-42F7-8E21-52449DECE2E3}" type="presOf" srcId="{01C5DF3A-180E-4825-8E99-121D9A8D649B}" destId="{25D07A75-D131-425B-98F9-0559FC25E4A8}" srcOrd="0" destOrd="0" presId="urn:microsoft.com/office/officeart/2005/8/layout/vList2"/>
    <dgm:cxn modelId="{C56963D6-D304-4858-B081-DB466A11F98D}" type="presOf" srcId="{9BE8940F-2D6C-45EA-BB4A-E1717021895F}" destId="{206FB87B-A0FA-4598-8BAB-DA9E260D353C}" srcOrd="0" destOrd="0" presId="urn:microsoft.com/office/officeart/2005/8/layout/vList2"/>
    <dgm:cxn modelId="{F4E8A5FA-4CBB-437E-A911-654DC51DA6B4}" type="presOf" srcId="{EFE4FE6D-C3D0-4801-A1CE-F5A162B004DF}" destId="{15205C71-68EC-4F7E-A969-51D71B22C5C3}" srcOrd="0" destOrd="0" presId="urn:microsoft.com/office/officeart/2005/8/layout/vList2"/>
    <dgm:cxn modelId="{6735748B-C559-400E-BD09-6A7271D8DBEA}" type="presParOf" srcId="{25D07A75-D131-425B-98F9-0559FC25E4A8}" destId="{7A074EC5-9E3C-498D-8FBE-7D03D0E98F3B}" srcOrd="0" destOrd="0" presId="urn:microsoft.com/office/officeart/2005/8/layout/vList2"/>
    <dgm:cxn modelId="{FA2F3228-A33B-4235-8AF0-5F6B0AFA7AFB}" type="presParOf" srcId="{25D07A75-D131-425B-98F9-0559FC25E4A8}" destId="{25EFEB49-9316-4144-BCC1-41B01E554FC7}" srcOrd="1" destOrd="0" presId="urn:microsoft.com/office/officeart/2005/8/layout/vList2"/>
    <dgm:cxn modelId="{9C508CB5-4D30-44BA-831E-C8FAE7D6F928}" type="presParOf" srcId="{25D07A75-D131-425B-98F9-0559FC25E4A8}" destId="{15205C71-68EC-4F7E-A969-51D71B22C5C3}" srcOrd="2" destOrd="0" presId="urn:microsoft.com/office/officeart/2005/8/layout/vList2"/>
    <dgm:cxn modelId="{AF8362DA-CCA9-43D9-A693-4658C8D28783}" type="presParOf" srcId="{25D07A75-D131-425B-98F9-0559FC25E4A8}" destId="{F2AA60C3-EBEB-48D9-A4C9-004FF3E0F250}" srcOrd="3" destOrd="0" presId="urn:microsoft.com/office/officeart/2005/8/layout/vList2"/>
    <dgm:cxn modelId="{61590CA5-B009-4690-9A1A-8512937878A3}" type="presParOf" srcId="{25D07A75-D131-425B-98F9-0559FC25E4A8}" destId="{206FB87B-A0FA-4598-8BAB-DA9E260D353C}"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0D6C28-2331-4496-9432-B91317E37CB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7EFC9AD-8671-445B-9F26-C771321375A8}">
      <dgm:prSet/>
      <dgm:spPr/>
      <dgm:t>
        <a:bodyPr/>
        <a:lstStyle/>
        <a:p>
          <a:r>
            <a:rPr lang="en-US"/>
            <a:t>March 2006 the European Commission Legal Certainty Group gets a fulsome response from Federal Reserve Bank of New York</a:t>
          </a:r>
        </a:p>
      </dgm:t>
    </dgm:pt>
    <dgm:pt modelId="{E60FAAA2-E81D-4304-A283-DB5B072EBFD6}" type="parTrans" cxnId="{EC98A0A4-E78B-4DFE-9614-5A48F94786C2}">
      <dgm:prSet/>
      <dgm:spPr/>
      <dgm:t>
        <a:bodyPr/>
        <a:lstStyle/>
        <a:p>
          <a:endParaRPr lang="en-US"/>
        </a:p>
      </dgm:t>
    </dgm:pt>
    <dgm:pt modelId="{71E53B95-EF8B-4FE5-A88D-132AB111C2E8}" type="sibTrans" cxnId="{EC98A0A4-E78B-4DFE-9614-5A48F94786C2}">
      <dgm:prSet/>
      <dgm:spPr/>
      <dgm:t>
        <a:bodyPr/>
        <a:lstStyle/>
        <a:p>
          <a:endParaRPr lang="en-US"/>
        </a:p>
      </dgm:t>
    </dgm:pt>
    <dgm:pt modelId="{16FD504C-653A-449D-8463-944E5B938FB5}">
      <dgm:prSet/>
      <dgm:spPr/>
      <dgm:t>
        <a:bodyPr/>
        <a:lstStyle/>
        <a:p>
          <a:r>
            <a:rPr lang="en-US"/>
            <a:t>The full reply to the extensive Q &amp; A is in </a:t>
          </a:r>
          <a:r>
            <a:rPr lang="en-US" i="1"/>
            <a:t>The Great Taking </a:t>
          </a:r>
          <a:r>
            <a:rPr lang="en-US"/>
            <a:t>by David Webb</a:t>
          </a:r>
        </a:p>
      </dgm:t>
    </dgm:pt>
    <dgm:pt modelId="{25FDC707-6C80-4E86-BBB8-3B7C2F319F9E}" type="parTrans" cxnId="{BAD7F324-E77A-482E-9DF8-BC3356F09142}">
      <dgm:prSet/>
      <dgm:spPr/>
      <dgm:t>
        <a:bodyPr/>
        <a:lstStyle/>
        <a:p>
          <a:endParaRPr lang="en-US"/>
        </a:p>
      </dgm:t>
    </dgm:pt>
    <dgm:pt modelId="{44F547EF-FC17-41C3-AC5F-CE2D7DC01E8E}" type="sibTrans" cxnId="{BAD7F324-E77A-482E-9DF8-BC3356F09142}">
      <dgm:prSet/>
      <dgm:spPr/>
      <dgm:t>
        <a:bodyPr/>
        <a:lstStyle/>
        <a:p>
          <a:endParaRPr lang="en-US"/>
        </a:p>
      </dgm:t>
    </dgm:pt>
    <dgm:pt modelId="{49C68206-A855-4963-A3AD-8C3E97680799}">
      <dgm:prSet/>
      <dgm:spPr/>
      <dgm:t>
        <a:bodyPr/>
        <a:lstStyle/>
        <a:p>
          <a:r>
            <a:rPr lang="en-US" dirty="0"/>
            <a:t>It is not opinion, but fact unearthed after deep dive into EU internals</a:t>
          </a:r>
        </a:p>
      </dgm:t>
    </dgm:pt>
    <dgm:pt modelId="{09C44D22-B512-4AEC-8D61-4FF1D2718024}" type="parTrans" cxnId="{66F5A140-F401-441A-A450-932AEC324BD2}">
      <dgm:prSet/>
      <dgm:spPr/>
      <dgm:t>
        <a:bodyPr/>
        <a:lstStyle/>
        <a:p>
          <a:endParaRPr lang="en-US"/>
        </a:p>
      </dgm:t>
    </dgm:pt>
    <dgm:pt modelId="{5F254BAD-EFAE-475E-8455-FC4015B2CECF}" type="sibTrans" cxnId="{66F5A140-F401-441A-A450-932AEC324BD2}">
      <dgm:prSet/>
      <dgm:spPr/>
      <dgm:t>
        <a:bodyPr/>
        <a:lstStyle/>
        <a:p>
          <a:endParaRPr lang="en-US"/>
        </a:p>
      </dgm:t>
    </dgm:pt>
    <dgm:pt modelId="{AAF46E0F-3269-47E8-A3CC-B0CA743C847C}">
      <dgm:prSet/>
      <dgm:spPr/>
      <dgm:t>
        <a:bodyPr/>
        <a:lstStyle/>
        <a:p>
          <a:r>
            <a:rPr lang="en-US"/>
            <a:t>It is why the reality of Hyper-Hypothecation aka collaterisation, is gathering amazement</a:t>
          </a:r>
        </a:p>
      </dgm:t>
    </dgm:pt>
    <dgm:pt modelId="{F44DD134-7E58-4057-A3CE-653E9628E77E}" type="parTrans" cxnId="{870B18E2-2529-46E4-B6F7-E257732335A8}">
      <dgm:prSet/>
      <dgm:spPr/>
      <dgm:t>
        <a:bodyPr/>
        <a:lstStyle/>
        <a:p>
          <a:endParaRPr lang="en-US"/>
        </a:p>
      </dgm:t>
    </dgm:pt>
    <dgm:pt modelId="{82F37286-3C1D-4474-8622-50BD826644E2}" type="sibTrans" cxnId="{870B18E2-2529-46E4-B6F7-E257732335A8}">
      <dgm:prSet/>
      <dgm:spPr/>
      <dgm:t>
        <a:bodyPr/>
        <a:lstStyle/>
        <a:p>
          <a:endParaRPr lang="en-US"/>
        </a:p>
      </dgm:t>
    </dgm:pt>
    <dgm:pt modelId="{8F5DF8E5-985A-47C9-AF17-B52C6A65E9B0}">
      <dgm:prSet/>
      <dgm:spPr/>
      <dgm:t>
        <a:bodyPr/>
        <a:lstStyle/>
        <a:p>
          <a:r>
            <a:rPr lang="en-US"/>
            <a:t>Action must follow including in EU</a:t>
          </a:r>
        </a:p>
      </dgm:t>
    </dgm:pt>
    <dgm:pt modelId="{8C015857-65CC-46A0-B50D-DAF9C03CD65A}" type="parTrans" cxnId="{90F428C4-5F4C-42D2-BAC3-2C05774A7974}">
      <dgm:prSet/>
      <dgm:spPr/>
      <dgm:t>
        <a:bodyPr/>
        <a:lstStyle/>
        <a:p>
          <a:endParaRPr lang="en-US"/>
        </a:p>
      </dgm:t>
    </dgm:pt>
    <dgm:pt modelId="{7F42F492-882F-4B9C-9A70-ADCA7AA5C58D}" type="sibTrans" cxnId="{90F428C4-5F4C-42D2-BAC3-2C05774A7974}">
      <dgm:prSet/>
      <dgm:spPr/>
      <dgm:t>
        <a:bodyPr/>
        <a:lstStyle/>
        <a:p>
          <a:endParaRPr lang="en-US"/>
        </a:p>
      </dgm:t>
    </dgm:pt>
    <dgm:pt modelId="{AF3361B5-E666-4521-9E77-FD7E9F15B9E3}" type="pres">
      <dgm:prSet presAssocID="{0F0D6C28-2331-4496-9432-B91317E37CB2}" presName="linear" presStyleCnt="0">
        <dgm:presLayoutVars>
          <dgm:animLvl val="lvl"/>
          <dgm:resizeHandles val="exact"/>
        </dgm:presLayoutVars>
      </dgm:prSet>
      <dgm:spPr/>
    </dgm:pt>
    <dgm:pt modelId="{325DBD04-9AA7-44FE-AB81-11776646FE8F}" type="pres">
      <dgm:prSet presAssocID="{17EFC9AD-8671-445B-9F26-C771321375A8}" presName="parentText" presStyleLbl="node1" presStyleIdx="0" presStyleCnt="5">
        <dgm:presLayoutVars>
          <dgm:chMax val="0"/>
          <dgm:bulletEnabled val="1"/>
        </dgm:presLayoutVars>
      </dgm:prSet>
      <dgm:spPr/>
    </dgm:pt>
    <dgm:pt modelId="{97071F1F-9D92-4840-862C-84D8469BB30A}" type="pres">
      <dgm:prSet presAssocID="{71E53B95-EF8B-4FE5-A88D-132AB111C2E8}" presName="spacer" presStyleCnt="0"/>
      <dgm:spPr/>
    </dgm:pt>
    <dgm:pt modelId="{43FA6F2B-5131-4A90-A96E-AEB70AD1237F}" type="pres">
      <dgm:prSet presAssocID="{16FD504C-653A-449D-8463-944E5B938FB5}" presName="parentText" presStyleLbl="node1" presStyleIdx="1" presStyleCnt="5">
        <dgm:presLayoutVars>
          <dgm:chMax val="0"/>
          <dgm:bulletEnabled val="1"/>
        </dgm:presLayoutVars>
      </dgm:prSet>
      <dgm:spPr/>
    </dgm:pt>
    <dgm:pt modelId="{166C2DF2-9DC6-4172-A6E4-089381BD7567}" type="pres">
      <dgm:prSet presAssocID="{44F547EF-FC17-41C3-AC5F-CE2D7DC01E8E}" presName="spacer" presStyleCnt="0"/>
      <dgm:spPr/>
    </dgm:pt>
    <dgm:pt modelId="{93CBA83F-C2AD-4113-808C-6FD25E33B068}" type="pres">
      <dgm:prSet presAssocID="{49C68206-A855-4963-A3AD-8C3E97680799}" presName="parentText" presStyleLbl="node1" presStyleIdx="2" presStyleCnt="5">
        <dgm:presLayoutVars>
          <dgm:chMax val="0"/>
          <dgm:bulletEnabled val="1"/>
        </dgm:presLayoutVars>
      </dgm:prSet>
      <dgm:spPr/>
    </dgm:pt>
    <dgm:pt modelId="{311B122E-21DE-4B81-9AE5-19018CFBFE6F}" type="pres">
      <dgm:prSet presAssocID="{5F254BAD-EFAE-475E-8455-FC4015B2CECF}" presName="spacer" presStyleCnt="0"/>
      <dgm:spPr/>
    </dgm:pt>
    <dgm:pt modelId="{1AE10224-1F92-4283-837F-8305B6E128C1}" type="pres">
      <dgm:prSet presAssocID="{AAF46E0F-3269-47E8-A3CC-B0CA743C847C}" presName="parentText" presStyleLbl="node1" presStyleIdx="3" presStyleCnt="5">
        <dgm:presLayoutVars>
          <dgm:chMax val="0"/>
          <dgm:bulletEnabled val="1"/>
        </dgm:presLayoutVars>
      </dgm:prSet>
      <dgm:spPr/>
    </dgm:pt>
    <dgm:pt modelId="{565D17C6-0B1D-4C67-AADD-1AF3D25A58F8}" type="pres">
      <dgm:prSet presAssocID="{82F37286-3C1D-4474-8622-50BD826644E2}" presName="spacer" presStyleCnt="0"/>
      <dgm:spPr/>
    </dgm:pt>
    <dgm:pt modelId="{A1EFB6B0-D415-4407-9792-5601E7F91A61}" type="pres">
      <dgm:prSet presAssocID="{8F5DF8E5-985A-47C9-AF17-B52C6A65E9B0}" presName="parentText" presStyleLbl="node1" presStyleIdx="4" presStyleCnt="5">
        <dgm:presLayoutVars>
          <dgm:chMax val="0"/>
          <dgm:bulletEnabled val="1"/>
        </dgm:presLayoutVars>
      </dgm:prSet>
      <dgm:spPr/>
    </dgm:pt>
  </dgm:ptLst>
  <dgm:cxnLst>
    <dgm:cxn modelId="{B06F8F03-332F-4597-BA59-189F3406162B}" type="presOf" srcId="{8F5DF8E5-985A-47C9-AF17-B52C6A65E9B0}" destId="{A1EFB6B0-D415-4407-9792-5601E7F91A61}" srcOrd="0" destOrd="0" presId="urn:microsoft.com/office/officeart/2005/8/layout/vList2"/>
    <dgm:cxn modelId="{BAD7F324-E77A-482E-9DF8-BC3356F09142}" srcId="{0F0D6C28-2331-4496-9432-B91317E37CB2}" destId="{16FD504C-653A-449D-8463-944E5B938FB5}" srcOrd="1" destOrd="0" parTransId="{25FDC707-6C80-4E86-BBB8-3B7C2F319F9E}" sibTransId="{44F547EF-FC17-41C3-AC5F-CE2D7DC01E8E}"/>
    <dgm:cxn modelId="{66F5A140-F401-441A-A450-932AEC324BD2}" srcId="{0F0D6C28-2331-4496-9432-B91317E37CB2}" destId="{49C68206-A855-4963-A3AD-8C3E97680799}" srcOrd="2" destOrd="0" parTransId="{09C44D22-B512-4AEC-8D61-4FF1D2718024}" sibTransId="{5F254BAD-EFAE-475E-8455-FC4015B2CECF}"/>
    <dgm:cxn modelId="{0DDC3D91-3343-4CF5-B1D4-12EF597BA9D7}" type="presOf" srcId="{0F0D6C28-2331-4496-9432-B91317E37CB2}" destId="{AF3361B5-E666-4521-9E77-FD7E9F15B9E3}" srcOrd="0" destOrd="0" presId="urn:microsoft.com/office/officeart/2005/8/layout/vList2"/>
    <dgm:cxn modelId="{E56F9396-904B-42F8-B8C9-A7DE7F1EB2D6}" type="presOf" srcId="{49C68206-A855-4963-A3AD-8C3E97680799}" destId="{93CBA83F-C2AD-4113-808C-6FD25E33B068}" srcOrd="0" destOrd="0" presId="urn:microsoft.com/office/officeart/2005/8/layout/vList2"/>
    <dgm:cxn modelId="{EC98A0A4-E78B-4DFE-9614-5A48F94786C2}" srcId="{0F0D6C28-2331-4496-9432-B91317E37CB2}" destId="{17EFC9AD-8671-445B-9F26-C771321375A8}" srcOrd="0" destOrd="0" parTransId="{E60FAAA2-E81D-4304-A283-DB5B072EBFD6}" sibTransId="{71E53B95-EF8B-4FE5-A88D-132AB111C2E8}"/>
    <dgm:cxn modelId="{75A702C0-67D9-4F8C-9A6C-8309FDE76D84}" type="presOf" srcId="{AAF46E0F-3269-47E8-A3CC-B0CA743C847C}" destId="{1AE10224-1F92-4283-837F-8305B6E128C1}" srcOrd="0" destOrd="0" presId="urn:microsoft.com/office/officeart/2005/8/layout/vList2"/>
    <dgm:cxn modelId="{E5EDCCC1-9BE1-4EE4-B2A4-991CF3A2B686}" type="presOf" srcId="{17EFC9AD-8671-445B-9F26-C771321375A8}" destId="{325DBD04-9AA7-44FE-AB81-11776646FE8F}" srcOrd="0" destOrd="0" presId="urn:microsoft.com/office/officeart/2005/8/layout/vList2"/>
    <dgm:cxn modelId="{90F428C4-5F4C-42D2-BAC3-2C05774A7974}" srcId="{0F0D6C28-2331-4496-9432-B91317E37CB2}" destId="{8F5DF8E5-985A-47C9-AF17-B52C6A65E9B0}" srcOrd="4" destOrd="0" parTransId="{8C015857-65CC-46A0-B50D-DAF9C03CD65A}" sibTransId="{7F42F492-882F-4B9C-9A70-ADCA7AA5C58D}"/>
    <dgm:cxn modelId="{870B18E2-2529-46E4-B6F7-E257732335A8}" srcId="{0F0D6C28-2331-4496-9432-B91317E37CB2}" destId="{AAF46E0F-3269-47E8-A3CC-B0CA743C847C}" srcOrd="3" destOrd="0" parTransId="{F44DD134-7E58-4057-A3CE-653E9628E77E}" sibTransId="{82F37286-3C1D-4474-8622-50BD826644E2}"/>
    <dgm:cxn modelId="{53DFADF1-8B71-42F9-8731-9DF4E4D1F8D3}" type="presOf" srcId="{16FD504C-653A-449D-8463-944E5B938FB5}" destId="{43FA6F2B-5131-4A90-A96E-AEB70AD1237F}" srcOrd="0" destOrd="0" presId="urn:microsoft.com/office/officeart/2005/8/layout/vList2"/>
    <dgm:cxn modelId="{52910871-48D3-4497-960F-B56CC64F67B0}" type="presParOf" srcId="{AF3361B5-E666-4521-9E77-FD7E9F15B9E3}" destId="{325DBD04-9AA7-44FE-AB81-11776646FE8F}" srcOrd="0" destOrd="0" presId="urn:microsoft.com/office/officeart/2005/8/layout/vList2"/>
    <dgm:cxn modelId="{9F1F474C-BB0D-40B9-B805-775CFBDDDFA0}" type="presParOf" srcId="{AF3361B5-E666-4521-9E77-FD7E9F15B9E3}" destId="{97071F1F-9D92-4840-862C-84D8469BB30A}" srcOrd="1" destOrd="0" presId="urn:microsoft.com/office/officeart/2005/8/layout/vList2"/>
    <dgm:cxn modelId="{401CC7DD-5CC1-4AA8-8A0F-8BE44ED12DD0}" type="presParOf" srcId="{AF3361B5-E666-4521-9E77-FD7E9F15B9E3}" destId="{43FA6F2B-5131-4A90-A96E-AEB70AD1237F}" srcOrd="2" destOrd="0" presId="urn:microsoft.com/office/officeart/2005/8/layout/vList2"/>
    <dgm:cxn modelId="{939CDD15-9247-4ED2-9FAD-44ED5DB76C7E}" type="presParOf" srcId="{AF3361B5-E666-4521-9E77-FD7E9F15B9E3}" destId="{166C2DF2-9DC6-4172-A6E4-089381BD7567}" srcOrd="3" destOrd="0" presId="urn:microsoft.com/office/officeart/2005/8/layout/vList2"/>
    <dgm:cxn modelId="{02DF622A-109A-45D5-B71D-1F0104F3E22D}" type="presParOf" srcId="{AF3361B5-E666-4521-9E77-FD7E9F15B9E3}" destId="{93CBA83F-C2AD-4113-808C-6FD25E33B068}" srcOrd="4" destOrd="0" presId="urn:microsoft.com/office/officeart/2005/8/layout/vList2"/>
    <dgm:cxn modelId="{233181C7-499A-4139-95A1-87D9601619BA}" type="presParOf" srcId="{AF3361B5-E666-4521-9E77-FD7E9F15B9E3}" destId="{311B122E-21DE-4B81-9AE5-19018CFBFE6F}" srcOrd="5" destOrd="0" presId="urn:microsoft.com/office/officeart/2005/8/layout/vList2"/>
    <dgm:cxn modelId="{BC32FF96-8511-4CE7-B43F-BF8174228072}" type="presParOf" srcId="{AF3361B5-E666-4521-9E77-FD7E9F15B9E3}" destId="{1AE10224-1F92-4283-837F-8305B6E128C1}" srcOrd="6" destOrd="0" presId="urn:microsoft.com/office/officeart/2005/8/layout/vList2"/>
    <dgm:cxn modelId="{2025A9A8-F53B-40FD-9BD4-EEC3C9381B6F}" type="presParOf" srcId="{AF3361B5-E666-4521-9E77-FD7E9F15B9E3}" destId="{565D17C6-0B1D-4C67-AADD-1AF3D25A58F8}" srcOrd="7" destOrd="0" presId="urn:microsoft.com/office/officeart/2005/8/layout/vList2"/>
    <dgm:cxn modelId="{E44C2D28-A348-4BC1-95DC-708FDC32970E}" type="presParOf" srcId="{AF3361B5-E666-4521-9E77-FD7E9F15B9E3}" destId="{A1EFB6B0-D415-4407-9792-5601E7F91A61}"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A090A0-934B-4FE8-9955-9DFC7F7AC6F5}" type="doc">
      <dgm:prSet loTypeId="urn:microsoft.com/office/officeart/2016/7/layout/RoundedRectangleTimeline" loCatId="process" qsTypeId="urn:microsoft.com/office/officeart/2005/8/quickstyle/simple2" qsCatId="simple" csTypeId="urn:microsoft.com/office/officeart/2005/8/colors/colorful2" csCatId="colorful" phldr="1"/>
      <dgm:spPr/>
      <dgm:t>
        <a:bodyPr/>
        <a:lstStyle/>
        <a:p>
          <a:endParaRPr lang="en-US"/>
        </a:p>
      </dgm:t>
    </dgm:pt>
    <dgm:pt modelId="{6DB17981-49C8-4676-B251-D918B5E98C78}">
      <dgm:prSet/>
      <dgm:spPr/>
      <dgm:t>
        <a:bodyPr/>
        <a:lstStyle/>
        <a:p>
          <a:r>
            <a:rPr lang="en-US"/>
            <a:t>Sep. 2019</a:t>
          </a:r>
        </a:p>
      </dgm:t>
    </dgm:pt>
    <dgm:pt modelId="{C014917F-EF7F-4DDE-8FBE-FB022D78E95A}" type="parTrans" cxnId="{3882CFC0-FED3-47E7-A11D-4951BAA1E9A2}">
      <dgm:prSet/>
      <dgm:spPr/>
      <dgm:t>
        <a:bodyPr/>
        <a:lstStyle/>
        <a:p>
          <a:endParaRPr lang="en-US"/>
        </a:p>
      </dgm:t>
    </dgm:pt>
    <dgm:pt modelId="{07989018-357F-4181-805E-084A7B91B8FB}" type="sibTrans" cxnId="{3882CFC0-FED3-47E7-A11D-4951BAA1E9A2}">
      <dgm:prSet/>
      <dgm:spPr/>
      <dgm:t>
        <a:bodyPr/>
        <a:lstStyle/>
        <a:p>
          <a:endParaRPr lang="en-US"/>
        </a:p>
      </dgm:t>
    </dgm:pt>
    <dgm:pt modelId="{B84FF6BA-B3D8-44C0-B5C0-151C7BDA5154}">
      <dgm:prSet/>
      <dgm:spPr/>
      <dgm:t>
        <a:bodyPr/>
        <a:lstStyle/>
        <a:p>
          <a:r>
            <a:rPr lang="en-US" dirty="0"/>
            <a:t>first circulates, Chinese Govt raid Wuhan Lab</a:t>
          </a:r>
        </a:p>
      </dgm:t>
    </dgm:pt>
    <dgm:pt modelId="{DF2299D2-25A7-42D4-9262-99902680BBA7}" type="parTrans" cxnId="{6707D55B-4B2F-4D1A-9EE7-40A1A207F867}">
      <dgm:prSet/>
      <dgm:spPr/>
      <dgm:t>
        <a:bodyPr/>
        <a:lstStyle/>
        <a:p>
          <a:endParaRPr lang="en-US"/>
        </a:p>
      </dgm:t>
    </dgm:pt>
    <dgm:pt modelId="{A014E5A7-107D-4057-944F-3A4634225DDB}" type="sibTrans" cxnId="{6707D55B-4B2F-4D1A-9EE7-40A1A207F867}">
      <dgm:prSet/>
      <dgm:spPr/>
      <dgm:t>
        <a:bodyPr/>
        <a:lstStyle/>
        <a:p>
          <a:endParaRPr lang="en-US"/>
        </a:p>
      </dgm:t>
    </dgm:pt>
    <dgm:pt modelId="{2D9E3D30-C3CE-4225-8DCC-6F382D20BE0D}">
      <dgm:prSet/>
      <dgm:spPr/>
      <dgm:t>
        <a:bodyPr/>
        <a:lstStyle/>
        <a:p>
          <a:r>
            <a:rPr lang="en-US"/>
            <a:t>Sept</a:t>
          </a:r>
        </a:p>
      </dgm:t>
    </dgm:pt>
    <dgm:pt modelId="{9AD96F7F-13C0-48A7-A1ED-467E0B5FFDDC}" type="parTrans" cxnId="{B7E40B26-3370-475E-82D9-F4A7F84B089A}">
      <dgm:prSet/>
      <dgm:spPr/>
      <dgm:t>
        <a:bodyPr/>
        <a:lstStyle/>
        <a:p>
          <a:endParaRPr lang="en-US"/>
        </a:p>
      </dgm:t>
    </dgm:pt>
    <dgm:pt modelId="{9E1B3422-057D-479B-948F-CB34238D7C95}" type="sibTrans" cxnId="{B7E40B26-3370-475E-82D9-F4A7F84B089A}">
      <dgm:prSet/>
      <dgm:spPr/>
      <dgm:t>
        <a:bodyPr/>
        <a:lstStyle/>
        <a:p>
          <a:endParaRPr lang="en-US"/>
        </a:p>
      </dgm:t>
    </dgm:pt>
    <dgm:pt modelId="{619CC70B-C03D-448C-A579-28F097781AEF}">
      <dgm:prSet/>
      <dgm:spPr/>
      <dgm:t>
        <a:bodyPr/>
        <a:lstStyle/>
        <a:p>
          <a:r>
            <a:rPr lang="en-US"/>
            <a:t>Gates Foundation puts $55m into BionTech pre-IPO</a:t>
          </a:r>
        </a:p>
      </dgm:t>
    </dgm:pt>
    <dgm:pt modelId="{D18EFF6B-EC35-405A-9F2B-92FB55249146}" type="parTrans" cxnId="{B0A0B6E4-6DE3-4673-A518-10B14D89ACD6}">
      <dgm:prSet/>
      <dgm:spPr/>
      <dgm:t>
        <a:bodyPr/>
        <a:lstStyle/>
        <a:p>
          <a:endParaRPr lang="en-US"/>
        </a:p>
      </dgm:t>
    </dgm:pt>
    <dgm:pt modelId="{74E71B7E-4A0E-4D08-B283-C210D7E96BE6}" type="sibTrans" cxnId="{B0A0B6E4-6DE3-4673-A518-10B14D89ACD6}">
      <dgm:prSet/>
      <dgm:spPr/>
      <dgm:t>
        <a:bodyPr/>
        <a:lstStyle/>
        <a:p>
          <a:endParaRPr lang="en-US"/>
        </a:p>
      </dgm:t>
    </dgm:pt>
    <dgm:pt modelId="{6AE1DDDB-02DC-4507-A2F8-C8C03EFC872A}">
      <dgm:prSet/>
      <dgm:spPr/>
      <dgm:t>
        <a:bodyPr/>
        <a:lstStyle/>
        <a:p>
          <a:r>
            <a:rPr lang="en-US"/>
            <a:t>Oct</a:t>
          </a:r>
        </a:p>
      </dgm:t>
    </dgm:pt>
    <dgm:pt modelId="{5CB96AE1-1763-4019-90A6-0143718F2723}" type="parTrans" cxnId="{E6E3F4C0-6E8F-486E-AC58-E63E7D1B0973}">
      <dgm:prSet/>
      <dgm:spPr/>
      <dgm:t>
        <a:bodyPr/>
        <a:lstStyle/>
        <a:p>
          <a:endParaRPr lang="en-US"/>
        </a:p>
      </dgm:t>
    </dgm:pt>
    <dgm:pt modelId="{2D9A7399-BE71-4ED8-9D84-EF87403123A5}" type="sibTrans" cxnId="{E6E3F4C0-6E8F-486E-AC58-E63E7D1B0973}">
      <dgm:prSet/>
      <dgm:spPr/>
      <dgm:t>
        <a:bodyPr/>
        <a:lstStyle/>
        <a:p>
          <a:endParaRPr lang="en-US"/>
        </a:p>
      </dgm:t>
    </dgm:pt>
    <dgm:pt modelId="{0A886341-1A79-4C43-A058-2AE7703886C4}">
      <dgm:prSet/>
      <dgm:spPr/>
      <dgm:t>
        <a:bodyPr/>
        <a:lstStyle/>
        <a:p>
          <a:r>
            <a:rPr lang="en-US"/>
            <a:t>Gates &amp; WEF game Global Coronavirus Pandemic 60m deaths</a:t>
          </a:r>
        </a:p>
      </dgm:t>
    </dgm:pt>
    <dgm:pt modelId="{D76837CE-EF3B-486C-8D80-405E1E7EB864}" type="parTrans" cxnId="{C312C3DD-EEA6-47A5-8B41-A92EF478AAF1}">
      <dgm:prSet/>
      <dgm:spPr/>
      <dgm:t>
        <a:bodyPr/>
        <a:lstStyle/>
        <a:p>
          <a:endParaRPr lang="en-US"/>
        </a:p>
      </dgm:t>
    </dgm:pt>
    <dgm:pt modelId="{0BF27AC1-F3AE-4B4E-A3D2-6FC4B5645C83}" type="sibTrans" cxnId="{C312C3DD-EEA6-47A5-8B41-A92EF478AAF1}">
      <dgm:prSet/>
      <dgm:spPr/>
      <dgm:t>
        <a:bodyPr/>
        <a:lstStyle/>
        <a:p>
          <a:endParaRPr lang="en-US"/>
        </a:p>
      </dgm:t>
    </dgm:pt>
    <dgm:pt modelId="{40450744-B308-495B-A298-54D1CB39A117}">
      <dgm:prSet/>
      <dgm:spPr/>
      <dgm:t>
        <a:bodyPr/>
        <a:lstStyle/>
        <a:p>
          <a:r>
            <a:rPr lang="en-US"/>
            <a:t>Nov</a:t>
          </a:r>
        </a:p>
      </dgm:t>
    </dgm:pt>
    <dgm:pt modelId="{F95A503A-3CF8-4740-A0E1-8A518C21FFB0}" type="parTrans" cxnId="{2A7EA35B-66FD-4DEC-A574-3B872D8F7428}">
      <dgm:prSet/>
      <dgm:spPr/>
      <dgm:t>
        <a:bodyPr/>
        <a:lstStyle/>
        <a:p>
          <a:endParaRPr lang="en-US"/>
        </a:p>
      </dgm:t>
    </dgm:pt>
    <dgm:pt modelId="{3752DFDE-D750-4B9A-BD42-483DA30A6C92}" type="sibTrans" cxnId="{2A7EA35B-66FD-4DEC-A574-3B872D8F7428}">
      <dgm:prSet/>
      <dgm:spPr/>
      <dgm:t>
        <a:bodyPr/>
        <a:lstStyle/>
        <a:p>
          <a:endParaRPr lang="en-US"/>
        </a:p>
      </dgm:t>
    </dgm:pt>
    <dgm:pt modelId="{BABC7415-EBF3-46F7-81E4-D697C1947BCA}">
      <dgm:prSet/>
      <dgm:spPr/>
      <dgm:t>
        <a:bodyPr/>
        <a:lstStyle/>
        <a:p>
          <a:r>
            <a:rPr lang="en-US"/>
            <a:t>Ben Hu Wuhan Institute of Virology is Hospitalised. China Morning Post reports 55yr old Wuhan man with mysterious new virus</a:t>
          </a:r>
        </a:p>
      </dgm:t>
    </dgm:pt>
    <dgm:pt modelId="{6B0F02A1-D98B-4F08-A187-842C49B46727}" type="parTrans" cxnId="{A454A80B-B393-4B56-8BBB-8AFBCC07719E}">
      <dgm:prSet/>
      <dgm:spPr/>
      <dgm:t>
        <a:bodyPr/>
        <a:lstStyle/>
        <a:p>
          <a:endParaRPr lang="en-US"/>
        </a:p>
      </dgm:t>
    </dgm:pt>
    <dgm:pt modelId="{13FF05AC-0F0C-4908-BF97-9CCD6DF01DB8}" type="sibTrans" cxnId="{A454A80B-B393-4B56-8BBB-8AFBCC07719E}">
      <dgm:prSet/>
      <dgm:spPr/>
      <dgm:t>
        <a:bodyPr/>
        <a:lstStyle/>
        <a:p>
          <a:endParaRPr lang="en-US"/>
        </a:p>
      </dgm:t>
    </dgm:pt>
    <dgm:pt modelId="{B8052C3F-8FFC-4A52-9A82-C6241C382E1F}">
      <dgm:prSet/>
      <dgm:spPr/>
      <dgm:t>
        <a:bodyPr/>
        <a:lstStyle/>
        <a:p>
          <a:r>
            <a:rPr lang="en-US"/>
            <a:t>30 Dec.</a:t>
          </a:r>
        </a:p>
      </dgm:t>
    </dgm:pt>
    <dgm:pt modelId="{71C87CFA-49A2-4F19-B5F5-8684CF8B1273}" type="parTrans" cxnId="{83DD588F-4E50-46F3-843B-FE3EF364C408}">
      <dgm:prSet/>
      <dgm:spPr/>
      <dgm:t>
        <a:bodyPr/>
        <a:lstStyle/>
        <a:p>
          <a:endParaRPr lang="en-US"/>
        </a:p>
      </dgm:t>
    </dgm:pt>
    <dgm:pt modelId="{13112AA3-4836-42F7-AED9-2C812E347D5A}" type="sibTrans" cxnId="{83DD588F-4E50-46F3-843B-FE3EF364C408}">
      <dgm:prSet/>
      <dgm:spPr/>
      <dgm:t>
        <a:bodyPr/>
        <a:lstStyle/>
        <a:p>
          <a:endParaRPr lang="en-US"/>
        </a:p>
      </dgm:t>
    </dgm:pt>
    <dgm:pt modelId="{FD675E80-9CFE-4508-9FA8-9E0D9AC1B4C5}">
      <dgm:prSet/>
      <dgm:spPr/>
      <dgm:t>
        <a:bodyPr/>
        <a:lstStyle/>
        <a:p>
          <a:r>
            <a:rPr lang="en-US" dirty="0"/>
            <a:t>China declares pneumonia outbreak linked to mystery virus, first death 12 days later</a:t>
          </a:r>
        </a:p>
      </dgm:t>
    </dgm:pt>
    <dgm:pt modelId="{96C0DA31-AE23-4F3C-9F7B-DAF55EBF5D36}" type="parTrans" cxnId="{25C2A6E8-209A-4B8D-8A14-9B59C036126E}">
      <dgm:prSet/>
      <dgm:spPr/>
      <dgm:t>
        <a:bodyPr/>
        <a:lstStyle/>
        <a:p>
          <a:endParaRPr lang="en-US"/>
        </a:p>
      </dgm:t>
    </dgm:pt>
    <dgm:pt modelId="{D8E4AE72-0170-4105-B531-D4D969BEF640}" type="sibTrans" cxnId="{25C2A6E8-209A-4B8D-8A14-9B59C036126E}">
      <dgm:prSet/>
      <dgm:spPr/>
      <dgm:t>
        <a:bodyPr/>
        <a:lstStyle/>
        <a:p>
          <a:endParaRPr lang="en-US"/>
        </a:p>
      </dgm:t>
    </dgm:pt>
    <dgm:pt modelId="{042655F2-941C-438B-AD77-C5C68559B076}">
      <dgm:prSet/>
      <dgm:spPr/>
      <dgm:t>
        <a:bodyPr/>
        <a:lstStyle/>
        <a:p>
          <a:r>
            <a:rPr lang="en-US" dirty="0"/>
            <a:t>11 Jan. 2020</a:t>
          </a:r>
        </a:p>
      </dgm:t>
    </dgm:pt>
    <dgm:pt modelId="{2A27D375-2113-49EB-9ABD-5AF3DECBF27F}" type="parTrans" cxnId="{EA2E5EBB-CA1D-4E4C-9AC1-09EF8C6775C7}">
      <dgm:prSet/>
      <dgm:spPr/>
      <dgm:t>
        <a:bodyPr/>
        <a:lstStyle/>
        <a:p>
          <a:endParaRPr lang="en-US"/>
        </a:p>
      </dgm:t>
    </dgm:pt>
    <dgm:pt modelId="{0C36F33A-ABF8-4172-97E1-B579DC02B0E3}" type="sibTrans" cxnId="{EA2E5EBB-CA1D-4E4C-9AC1-09EF8C6775C7}">
      <dgm:prSet/>
      <dgm:spPr/>
      <dgm:t>
        <a:bodyPr/>
        <a:lstStyle/>
        <a:p>
          <a:endParaRPr lang="en-US"/>
        </a:p>
      </dgm:t>
    </dgm:pt>
    <dgm:pt modelId="{5642375D-74EC-4ADC-86F6-EA6669B16BA0}">
      <dgm:prSet/>
      <dgm:spPr/>
      <dgm:t>
        <a:bodyPr/>
        <a:lstStyle/>
        <a:p>
          <a:r>
            <a:rPr lang="en-US"/>
            <a:t>SARS-CoV-2 genetic sequence is released, China denies human-to-human transmission</a:t>
          </a:r>
        </a:p>
      </dgm:t>
    </dgm:pt>
    <dgm:pt modelId="{FDD1F60F-7D0F-4F7C-B267-8E81981FF6E8}" type="parTrans" cxnId="{40620581-80B9-45D7-BA73-07888F61687A}">
      <dgm:prSet/>
      <dgm:spPr/>
      <dgm:t>
        <a:bodyPr/>
        <a:lstStyle/>
        <a:p>
          <a:endParaRPr lang="en-US"/>
        </a:p>
      </dgm:t>
    </dgm:pt>
    <dgm:pt modelId="{2CB5A41C-AD0A-4CF1-9DD0-1702D10BB9E7}" type="sibTrans" cxnId="{40620581-80B9-45D7-BA73-07888F61687A}">
      <dgm:prSet/>
      <dgm:spPr/>
      <dgm:t>
        <a:bodyPr/>
        <a:lstStyle/>
        <a:p>
          <a:endParaRPr lang="en-US"/>
        </a:p>
      </dgm:t>
    </dgm:pt>
    <dgm:pt modelId="{AAFA65FA-6278-4571-B48D-762926C0E62B}">
      <dgm:prSet/>
      <dgm:spPr/>
      <dgm:t>
        <a:bodyPr/>
        <a:lstStyle/>
        <a:p>
          <a:r>
            <a:rPr lang="en-US" dirty="0"/>
            <a:t>26 Jan.</a:t>
          </a:r>
        </a:p>
      </dgm:t>
    </dgm:pt>
    <dgm:pt modelId="{28B181CF-17F3-4E3A-8827-5932DCE66319}" type="parTrans" cxnId="{B3796B98-A0F0-4F52-B771-BB6E1E2F280E}">
      <dgm:prSet/>
      <dgm:spPr/>
      <dgm:t>
        <a:bodyPr/>
        <a:lstStyle/>
        <a:p>
          <a:endParaRPr lang="en-US"/>
        </a:p>
      </dgm:t>
    </dgm:pt>
    <dgm:pt modelId="{F081DF4B-B8E5-419C-B0DC-4DAA4AE9829F}" type="sibTrans" cxnId="{B3796B98-A0F0-4F52-B771-BB6E1E2F280E}">
      <dgm:prSet/>
      <dgm:spPr/>
      <dgm:t>
        <a:bodyPr/>
        <a:lstStyle/>
        <a:p>
          <a:endParaRPr lang="en-US"/>
        </a:p>
      </dgm:t>
    </dgm:pt>
    <dgm:pt modelId="{441A4574-36C2-437D-822A-DB12B7E64DDA}">
      <dgm:prSet/>
      <dgm:spPr/>
      <dgm:t>
        <a:bodyPr/>
        <a:lstStyle/>
        <a:p>
          <a:r>
            <a:rPr lang="en-US"/>
            <a:t>Fauci at NIAID describes Wuhan Virus as very very low risk, next day Peter Daszak, EcoHealth confirms NIAID funding went into Wuhan lab to identify how SARS related virus could bind to human cells</a:t>
          </a:r>
        </a:p>
      </dgm:t>
    </dgm:pt>
    <dgm:pt modelId="{55F3AE1C-4DA7-47F2-94C7-72E52CA9AF35}" type="parTrans" cxnId="{F0EDDD43-4627-45F9-B5B1-CDBF64E40829}">
      <dgm:prSet/>
      <dgm:spPr/>
      <dgm:t>
        <a:bodyPr/>
        <a:lstStyle/>
        <a:p>
          <a:endParaRPr lang="en-US"/>
        </a:p>
      </dgm:t>
    </dgm:pt>
    <dgm:pt modelId="{84842587-681D-4CA8-81C9-38586CCDA9B3}" type="sibTrans" cxnId="{F0EDDD43-4627-45F9-B5B1-CDBF64E40829}">
      <dgm:prSet/>
      <dgm:spPr/>
      <dgm:t>
        <a:bodyPr/>
        <a:lstStyle/>
        <a:p>
          <a:endParaRPr lang="en-US"/>
        </a:p>
      </dgm:t>
    </dgm:pt>
    <dgm:pt modelId="{C680FF41-0CBC-439A-991E-8AA6669B3C7D}">
      <dgm:prSet/>
      <dgm:spPr/>
      <dgm:t>
        <a:bodyPr/>
        <a:lstStyle/>
        <a:p>
          <a:r>
            <a:rPr lang="en-US"/>
            <a:t>30 Jan.</a:t>
          </a:r>
        </a:p>
      </dgm:t>
    </dgm:pt>
    <dgm:pt modelId="{75B515FE-EE92-4C08-A81F-EA2BEB871C59}" type="parTrans" cxnId="{339397AB-CB89-4C62-8A24-0B0B79B9F3A0}">
      <dgm:prSet/>
      <dgm:spPr/>
      <dgm:t>
        <a:bodyPr/>
        <a:lstStyle/>
        <a:p>
          <a:endParaRPr lang="en-US"/>
        </a:p>
      </dgm:t>
    </dgm:pt>
    <dgm:pt modelId="{656537F5-8442-475C-8C12-CAA55C36B702}" type="sibTrans" cxnId="{339397AB-CB89-4C62-8A24-0B0B79B9F3A0}">
      <dgm:prSet/>
      <dgm:spPr/>
      <dgm:t>
        <a:bodyPr/>
        <a:lstStyle/>
        <a:p>
          <a:endParaRPr lang="en-US"/>
        </a:p>
      </dgm:t>
    </dgm:pt>
    <dgm:pt modelId="{D3C0427A-E8A2-437E-8693-AB9299734B05}">
      <dgm:prSet/>
      <dgm:spPr/>
      <dgm:t>
        <a:bodyPr/>
        <a:lstStyle/>
        <a:p>
          <a:r>
            <a:rPr lang="en-US"/>
            <a:t>WHO declares a Public Health Emergency of International Concern (PHEIC)</a:t>
          </a:r>
        </a:p>
      </dgm:t>
    </dgm:pt>
    <dgm:pt modelId="{A73BE3BF-A8AA-4324-9A73-BEC072F66A49}" type="parTrans" cxnId="{ED5E3103-88EB-4FF5-8BDF-856308F6A296}">
      <dgm:prSet/>
      <dgm:spPr/>
      <dgm:t>
        <a:bodyPr/>
        <a:lstStyle/>
        <a:p>
          <a:endParaRPr lang="en-US"/>
        </a:p>
      </dgm:t>
    </dgm:pt>
    <dgm:pt modelId="{12C6398C-DE7D-4380-A829-5048CA2D109F}" type="sibTrans" cxnId="{ED5E3103-88EB-4FF5-8BDF-856308F6A296}">
      <dgm:prSet/>
      <dgm:spPr/>
      <dgm:t>
        <a:bodyPr/>
        <a:lstStyle/>
        <a:p>
          <a:endParaRPr lang="en-US"/>
        </a:p>
      </dgm:t>
    </dgm:pt>
    <dgm:pt modelId="{DA3371FD-4364-475E-B774-CBA3846076A3}">
      <dgm:prSet/>
      <dgm:spPr/>
      <dgm:t>
        <a:bodyPr/>
        <a:lstStyle/>
        <a:p>
          <a:r>
            <a:rPr lang="en-US"/>
            <a:t>31 Jan.</a:t>
          </a:r>
        </a:p>
      </dgm:t>
    </dgm:pt>
    <dgm:pt modelId="{B45C3A01-D5DA-4726-B9A3-AE87161151C1}" type="parTrans" cxnId="{D6D966C7-0F69-4082-9EEA-A96C1FD69BD7}">
      <dgm:prSet/>
      <dgm:spPr/>
      <dgm:t>
        <a:bodyPr/>
        <a:lstStyle/>
        <a:p>
          <a:endParaRPr lang="en-US"/>
        </a:p>
      </dgm:t>
    </dgm:pt>
    <dgm:pt modelId="{83E446F8-F784-4278-A240-C03F7CB73E45}" type="sibTrans" cxnId="{D6D966C7-0F69-4082-9EEA-A96C1FD69BD7}">
      <dgm:prSet/>
      <dgm:spPr/>
      <dgm:t>
        <a:bodyPr/>
        <a:lstStyle/>
        <a:p>
          <a:endParaRPr lang="en-US"/>
        </a:p>
      </dgm:t>
    </dgm:pt>
    <dgm:pt modelId="{52E4C939-39ED-4255-988B-3B99734F5EE8}">
      <dgm:prSet/>
      <dgm:spPr/>
      <dgm:t>
        <a:bodyPr/>
        <a:lstStyle/>
        <a:p>
          <a:r>
            <a:rPr lang="en-US"/>
            <a:t>Trump bans travel from China. Scientists in New Delhi issue paper, spike proteins had unique genetic sequence and are pressured to withdraw.</a:t>
          </a:r>
        </a:p>
      </dgm:t>
    </dgm:pt>
    <dgm:pt modelId="{07732631-101A-4CD8-8425-E7FC5581A488}" type="parTrans" cxnId="{DC3E72F3-7488-41C4-A1C6-A6DDCA8761FD}">
      <dgm:prSet/>
      <dgm:spPr/>
      <dgm:t>
        <a:bodyPr/>
        <a:lstStyle/>
        <a:p>
          <a:endParaRPr lang="en-US"/>
        </a:p>
      </dgm:t>
    </dgm:pt>
    <dgm:pt modelId="{45CF9F76-FB66-4C39-B6B1-FF76071FC4FF}" type="sibTrans" cxnId="{DC3E72F3-7488-41C4-A1C6-A6DDCA8761FD}">
      <dgm:prSet/>
      <dgm:spPr/>
      <dgm:t>
        <a:bodyPr/>
        <a:lstStyle/>
        <a:p>
          <a:endParaRPr lang="en-US"/>
        </a:p>
      </dgm:t>
    </dgm:pt>
    <dgm:pt modelId="{1A91E559-9EA2-4491-A293-99FE4E212F15}">
      <dgm:prSet/>
      <dgm:spPr/>
      <dgm:t>
        <a:bodyPr/>
        <a:lstStyle/>
        <a:p>
          <a:r>
            <a:rPr lang="en-US"/>
            <a:t>1 Feb.</a:t>
          </a:r>
        </a:p>
      </dgm:t>
    </dgm:pt>
    <dgm:pt modelId="{CE54D210-E8F0-48C1-8022-3D6CF665F3C6}" type="parTrans" cxnId="{E9277675-6120-484D-920C-3FAC15441E05}">
      <dgm:prSet/>
      <dgm:spPr/>
      <dgm:t>
        <a:bodyPr/>
        <a:lstStyle/>
        <a:p>
          <a:endParaRPr lang="en-US"/>
        </a:p>
      </dgm:t>
    </dgm:pt>
    <dgm:pt modelId="{0B85CDC9-AD33-43B4-BBCF-BE1E1E452636}" type="sibTrans" cxnId="{E9277675-6120-484D-920C-3FAC15441E05}">
      <dgm:prSet/>
      <dgm:spPr/>
      <dgm:t>
        <a:bodyPr/>
        <a:lstStyle/>
        <a:p>
          <a:endParaRPr lang="en-US"/>
        </a:p>
      </dgm:t>
    </dgm:pt>
    <dgm:pt modelId="{563F776A-9386-4ED1-A323-8D5849D66D2B}">
      <dgm:prSet/>
      <dgm:spPr/>
      <dgm:t>
        <a:bodyPr/>
        <a:lstStyle/>
        <a:p>
          <a:r>
            <a:rPr lang="en-US" dirty="0"/>
            <a:t>Jeremy Farrar hosts secret teleconference involving Fauci after which Fauci admits by email that Chinese scientists working on bat viruses gain of function and possibility of a lab leak.</a:t>
          </a:r>
        </a:p>
      </dgm:t>
    </dgm:pt>
    <dgm:pt modelId="{1324426F-B392-43E3-BD77-7ECB71C53DA2}" type="parTrans" cxnId="{7C1AE571-EA8B-4F8E-9B74-970537C11729}">
      <dgm:prSet/>
      <dgm:spPr/>
      <dgm:t>
        <a:bodyPr/>
        <a:lstStyle/>
        <a:p>
          <a:endParaRPr lang="en-US"/>
        </a:p>
      </dgm:t>
    </dgm:pt>
    <dgm:pt modelId="{C099E92E-C2DC-44D6-81F8-DAB4D9218611}" type="sibTrans" cxnId="{7C1AE571-EA8B-4F8E-9B74-970537C11729}">
      <dgm:prSet/>
      <dgm:spPr/>
      <dgm:t>
        <a:bodyPr/>
        <a:lstStyle/>
        <a:p>
          <a:endParaRPr lang="en-US"/>
        </a:p>
      </dgm:t>
    </dgm:pt>
    <dgm:pt modelId="{D81D4A87-2C9E-4BB6-B13F-8BD67B521D21}">
      <dgm:prSet/>
      <dgm:spPr/>
      <dgm:t>
        <a:bodyPr/>
        <a:lstStyle/>
        <a:p>
          <a:r>
            <a:rPr lang="en-US" dirty="0"/>
            <a:t>Feb 19</a:t>
          </a:r>
          <a:r>
            <a:rPr lang="en-US" baseline="30000" dirty="0"/>
            <a:t>th</a:t>
          </a:r>
          <a:r>
            <a:rPr lang="en-US" dirty="0"/>
            <a:t> The Lancet prints </a:t>
          </a:r>
          <a:r>
            <a:rPr lang="en-US" dirty="0" err="1"/>
            <a:t>Daszak</a:t>
          </a:r>
          <a:r>
            <a:rPr lang="en-US" dirty="0"/>
            <a:t> letter backed by 27 associates, silent on conflicts of interest, ridiculing bioweapon leak as conspiracy theory. </a:t>
          </a:r>
        </a:p>
      </dgm:t>
    </dgm:pt>
    <dgm:pt modelId="{A31A2E93-2DC1-4180-BDF4-A3630F6FA608}" type="parTrans" cxnId="{BC3C966A-1FBF-49E7-9376-D4F11851C4EF}">
      <dgm:prSet/>
      <dgm:spPr/>
      <dgm:t>
        <a:bodyPr/>
        <a:lstStyle/>
        <a:p>
          <a:endParaRPr lang="en-GB"/>
        </a:p>
      </dgm:t>
    </dgm:pt>
    <dgm:pt modelId="{3C04E400-80DE-4A52-903C-CFD6FBE3E9E2}" type="sibTrans" cxnId="{BC3C966A-1FBF-49E7-9376-D4F11851C4EF}">
      <dgm:prSet/>
      <dgm:spPr/>
      <dgm:t>
        <a:bodyPr/>
        <a:lstStyle/>
        <a:p>
          <a:endParaRPr lang="en-GB"/>
        </a:p>
      </dgm:t>
    </dgm:pt>
    <dgm:pt modelId="{5F5AA2ED-8A84-4951-8ABB-701BE72A2238}" type="pres">
      <dgm:prSet presAssocID="{E0A090A0-934B-4FE8-9955-9DFC7F7AC6F5}" presName="Name0" presStyleCnt="0">
        <dgm:presLayoutVars>
          <dgm:chMax/>
          <dgm:chPref/>
          <dgm:animLvl val="lvl"/>
        </dgm:presLayoutVars>
      </dgm:prSet>
      <dgm:spPr/>
    </dgm:pt>
    <dgm:pt modelId="{AF61647B-EAC0-4AD2-B11F-98396C7C4EE7}" type="pres">
      <dgm:prSet presAssocID="{6DB17981-49C8-4676-B251-D918B5E98C78}" presName="composite1" presStyleCnt="0"/>
      <dgm:spPr/>
    </dgm:pt>
    <dgm:pt modelId="{080081B0-7034-4E41-8C7B-98CE83D65BC1}" type="pres">
      <dgm:prSet presAssocID="{6DB17981-49C8-4676-B251-D918B5E98C78}" presName="parent1" presStyleLbl="alignNode1" presStyleIdx="0" presStyleCnt="10">
        <dgm:presLayoutVars>
          <dgm:chMax val="1"/>
          <dgm:chPref val="1"/>
          <dgm:bulletEnabled val="1"/>
        </dgm:presLayoutVars>
      </dgm:prSet>
      <dgm:spPr/>
    </dgm:pt>
    <dgm:pt modelId="{4B31D5B4-FDE2-4E7E-8882-66ED93F55320}" type="pres">
      <dgm:prSet presAssocID="{6DB17981-49C8-4676-B251-D918B5E98C78}" presName="Childtext1" presStyleLbl="revTx" presStyleIdx="0" presStyleCnt="10">
        <dgm:presLayoutVars>
          <dgm:bulletEnabled val="1"/>
        </dgm:presLayoutVars>
      </dgm:prSet>
      <dgm:spPr/>
    </dgm:pt>
    <dgm:pt modelId="{5726412F-5D14-47D6-AE9B-20CE9B5A56FE}" type="pres">
      <dgm:prSet presAssocID="{6DB17981-49C8-4676-B251-D918B5E98C78}" presName="ConnectLine1" presStyleLbl="sibTrans1D1" presStyleIdx="0" presStyleCnt="10"/>
      <dgm:spPr>
        <a:noFill/>
        <a:ln w="6350" cap="flat" cmpd="sng" algn="ctr">
          <a:solidFill>
            <a:schemeClr val="accent2">
              <a:hueOff val="0"/>
              <a:satOff val="0"/>
              <a:lumOff val="0"/>
              <a:alphaOff val="0"/>
            </a:schemeClr>
          </a:solidFill>
          <a:prstDash val="dash"/>
          <a:miter lim="800000"/>
        </a:ln>
        <a:effectLst/>
      </dgm:spPr>
    </dgm:pt>
    <dgm:pt modelId="{10F95D20-E6E8-4F68-8339-E6E0699D20AC}" type="pres">
      <dgm:prSet presAssocID="{6DB17981-49C8-4676-B251-D918B5E98C78}" presName="ConnectLineEnd1" presStyleLbl="lnNode1" presStyleIdx="0" presStyleCnt="10"/>
      <dgm:spPr/>
    </dgm:pt>
    <dgm:pt modelId="{1CC1CF55-F2EF-4FDD-B2A8-0BA4901C4F43}" type="pres">
      <dgm:prSet presAssocID="{6DB17981-49C8-4676-B251-D918B5E98C78}" presName="EmptyPane1" presStyleCnt="0"/>
      <dgm:spPr/>
    </dgm:pt>
    <dgm:pt modelId="{D3FE0CFA-AE04-42F5-9BF8-676C4AAF173D}" type="pres">
      <dgm:prSet presAssocID="{07989018-357F-4181-805E-084A7B91B8FB}" presName="spaceBetweenRectangles1" presStyleCnt="0"/>
      <dgm:spPr/>
    </dgm:pt>
    <dgm:pt modelId="{CDBACC30-9F0E-4F34-B737-056384BD3A40}" type="pres">
      <dgm:prSet presAssocID="{2D9E3D30-C3CE-4225-8DCC-6F382D20BE0D}" presName="composite1" presStyleCnt="0"/>
      <dgm:spPr/>
    </dgm:pt>
    <dgm:pt modelId="{DAB99720-B25F-4008-A6B9-ED2E518066B2}" type="pres">
      <dgm:prSet presAssocID="{2D9E3D30-C3CE-4225-8DCC-6F382D20BE0D}" presName="parent1" presStyleLbl="alignNode1" presStyleIdx="1" presStyleCnt="10">
        <dgm:presLayoutVars>
          <dgm:chMax val="1"/>
          <dgm:chPref val="1"/>
          <dgm:bulletEnabled val="1"/>
        </dgm:presLayoutVars>
      </dgm:prSet>
      <dgm:spPr/>
    </dgm:pt>
    <dgm:pt modelId="{6B604080-29E2-49AB-88BF-156604A559AB}" type="pres">
      <dgm:prSet presAssocID="{2D9E3D30-C3CE-4225-8DCC-6F382D20BE0D}" presName="Childtext1" presStyleLbl="revTx" presStyleIdx="1" presStyleCnt="10">
        <dgm:presLayoutVars>
          <dgm:bulletEnabled val="1"/>
        </dgm:presLayoutVars>
      </dgm:prSet>
      <dgm:spPr/>
    </dgm:pt>
    <dgm:pt modelId="{73847C4C-146E-41C4-B60E-B83AEBDAD916}" type="pres">
      <dgm:prSet presAssocID="{2D9E3D30-C3CE-4225-8DCC-6F382D20BE0D}" presName="ConnectLine1" presStyleLbl="sibTrans1D1" presStyleIdx="1" presStyleCnt="10"/>
      <dgm:spPr>
        <a:noFill/>
        <a:ln w="6350" cap="flat" cmpd="sng" algn="ctr">
          <a:solidFill>
            <a:schemeClr val="accent2">
              <a:hueOff val="-161707"/>
              <a:satOff val="-9325"/>
              <a:lumOff val="959"/>
              <a:alphaOff val="0"/>
            </a:schemeClr>
          </a:solidFill>
          <a:prstDash val="dash"/>
          <a:miter lim="800000"/>
        </a:ln>
        <a:effectLst/>
      </dgm:spPr>
    </dgm:pt>
    <dgm:pt modelId="{31A7D255-1950-4D1A-9400-8CDCE1D7D38A}" type="pres">
      <dgm:prSet presAssocID="{2D9E3D30-C3CE-4225-8DCC-6F382D20BE0D}" presName="ConnectLineEnd1" presStyleLbl="lnNode1" presStyleIdx="1" presStyleCnt="10"/>
      <dgm:spPr/>
    </dgm:pt>
    <dgm:pt modelId="{BF5749A8-9E33-44F9-9C71-E228C9B4CAAE}" type="pres">
      <dgm:prSet presAssocID="{2D9E3D30-C3CE-4225-8DCC-6F382D20BE0D}" presName="EmptyPane1" presStyleCnt="0"/>
      <dgm:spPr/>
    </dgm:pt>
    <dgm:pt modelId="{F98D6903-91F2-47CA-BC2F-F1617B015B23}" type="pres">
      <dgm:prSet presAssocID="{9E1B3422-057D-479B-948F-CB34238D7C95}" presName="spaceBetweenRectangles1" presStyleCnt="0"/>
      <dgm:spPr/>
    </dgm:pt>
    <dgm:pt modelId="{445793A6-5D74-4019-A678-D4F366304BF2}" type="pres">
      <dgm:prSet presAssocID="{6AE1DDDB-02DC-4507-A2F8-C8C03EFC872A}" presName="composite1" presStyleCnt="0"/>
      <dgm:spPr/>
    </dgm:pt>
    <dgm:pt modelId="{123CF54B-8E1E-4275-A9FE-E029B511C765}" type="pres">
      <dgm:prSet presAssocID="{6AE1DDDB-02DC-4507-A2F8-C8C03EFC872A}" presName="parent1" presStyleLbl="alignNode1" presStyleIdx="2" presStyleCnt="10">
        <dgm:presLayoutVars>
          <dgm:chMax val="1"/>
          <dgm:chPref val="1"/>
          <dgm:bulletEnabled val="1"/>
        </dgm:presLayoutVars>
      </dgm:prSet>
      <dgm:spPr/>
    </dgm:pt>
    <dgm:pt modelId="{0624E938-BF1C-428F-8BF9-AA34FFA7CF91}" type="pres">
      <dgm:prSet presAssocID="{6AE1DDDB-02DC-4507-A2F8-C8C03EFC872A}" presName="Childtext1" presStyleLbl="revTx" presStyleIdx="2" presStyleCnt="10">
        <dgm:presLayoutVars>
          <dgm:bulletEnabled val="1"/>
        </dgm:presLayoutVars>
      </dgm:prSet>
      <dgm:spPr/>
    </dgm:pt>
    <dgm:pt modelId="{AB3BBA64-9FB7-4A8A-8316-21D5B264F82B}" type="pres">
      <dgm:prSet presAssocID="{6AE1DDDB-02DC-4507-A2F8-C8C03EFC872A}" presName="ConnectLine1" presStyleLbl="sibTrans1D1" presStyleIdx="2" presStyleCnt="10"/>
      <dgm:spPr>
        <a:noFill/>
        <a:ln w="6350" cap="flat" cmpd="sng" algn="ctr">
          <a:solidFill>
            <a:schemeClr val="accent2">
              <a:hueOff val="-323414"/>
              <a:satOff val="-18651"/>
              <a:lumOff val="1917"/>
              <a:alphaOff val="0"/>
            </a:schemeClr>
          </a:solidFill>
          <a:prstDash val="dash"/>
          <a:miter lim="800000"/>
        </a:ln>
        <a:effectLst/>
      </dgm:spPr>
    </dgm:pt>
    <dgm:pt modelId="{D440BE0A-ED2B-47AD-891D-08DAFBF5B03C}" type="pres">
      <dgm:prSet presAssocID="{6AE1DDDB-02DC-4507-A2F8-C8C03EFC872A}" presName="ConnectLineEnd1" presStyleLbl="lnNode1" presStyleIdx="2" presStyleCnt="10"/>
      <dgm:spPr/>
    </dgm:pt>
    <dgm:pt modelId="{B8276312-EF2D-4166-9286-DEB3F34AF736}" type="pres">
      <dgm:prSet presAssocID="{6AE1DDDB-02DC-4507-A2F8-C8C03EFC872A}" presName="EmptyPane1" presStyleCnt="0"/>
      <dgm:spPr/>
    </dgm:pt>
    <dgm:pt modelId="{938F8510-A29D-42EC-9FDF-D3374AAE9707}" type="pres">
      <dgm:prSet presAssocID="{2D9A7399-BE71-4ED8-9D84-EF87403123A5}" presName="spaceBetweenRectangles1" presStyleCnt="0"/>
      <dgm:spPr/>
    </dgm:pt>
    <dgm:pt modelId="{BBC7AC15-BECC-4709-A5B2-C1959CABCD32}" type="pres">
      <dgm:prSet presAssocID="{40450744-B308-495B-A298-54D1CB39A117}" presName="composite1" presStyleCnt="0"/>
      <dgm:spPr/>
    </dgm:pt>
    <dgm:pt modelId="{7752EDC7-4871-4D2C-B6D8-4079280254E6}" type="pres">
      <dgm:prSet presAssocID="{40450744-B308-495B-A298-54D1CB39A117}" presName="parent1" presStyleLbl="alignNode1" presStyleIdx="3" presStyleCnt="10">
        <dgm:presLayoutVars>
          <dgm:chMax val="1"/>
          <dgm:chPref val="1"/>
          <dgm:bulletEnabled val="1"/>
        </dgm:presLayoutVars>
      </dgm:prSet>
      <dgm:spPr/>
    </dgm:pt>
    <dgm:pt modelId="{04233581-0FB5-47D3-9955-50C83DF446A8}" type="pres">
      <dgm:prSet presAssocID="{40450744-B308-495B-A298-54D1CB39A117}" presName="Childtext1" presStyleLbl="revTx" presStyleIdx="3" presStyleCnt="10">
        <dgm:presLayoutVars>
          <dgm:bulletEnabled val="1"/>
        </dgm:presLayoutVars>
      </dgm:prSet>
      <dgm:spPr/>
    </dgm:pt>
    <dgm:pt modelId="{511B4B69-3DEE-4293-83BF-25B6E7EF7934}" type="pres">
      <dgm:prSet presAssocID="{40450744-B308-495B-A298-54D1CB39A117}" presName="ConnectLine1" presStyleLbl="sibTrans1D1" presStyleIdx="3" presStyleCnt="10"/>
      <dgm:spPr>
        <a:noFill/>
        <a:ln w="6350" cap="flat" cmpd="sng" algn="ctr">
          <a:solidFill>
            <a:schemeClr val="accent2">
              <a:hueOff val="-485121"/>
              <a:satOff val="-27976"/>
              <a:lumOff val="2876"/>
              <a:alphaOff val="0"/>
            </a:schemeClr>
          </a:solidFill>
          <a:prstDash val="dash"/>
          <a:miter lim="800000"/>
        </a:ln>
        <a:effectLst/>
      </dgm:spPr>
    </dgm:pt>
    <dgm:pt modelId="{B91C62A4-5EB1-4127-9C73-F19AF0096C79}" type="pres">
      <dgm:prSet presAssocID="{40450744-B308-495B-A298-54D1CB39A117}" presName="ConnectLineEnd1" presStyleLbl="lnNode1" presStyleIdx="3" presStyleCnt="10"/>
      <dgm:spPr/>
    </dgm:pt>
    <dgm:pt modelId="{3E7819B0-28F2-48F5-B80D-E2D7384622E1}" type="pres">
      <dgm:prSet presAssocID="{40450744-B308-495B-A298-54D1CB39A117}" presName="EmptyPane1" presStyleCnt="0"/>
      <dgm:spPr/>
    </dgm:pt>
    <dgm:pt modelId="{EA72A506-59B2-4E0C-83AF-D7670C5CC643}" type="pres">
      <dgm:prSet presAssocID="{3752DFDE-D750-4B9A-BD42-483DA30A6C92}" presName="spaceBetweenRectangles1" presStyleCnt="0"/>
      <dgm:spPr/>
    </dgm:pt>
    <dgm:pt modelId="{D3FA2140-93CC-4257-A655-6205BB0709A6}" type="pres">
      <dgm:prSet presAssocID="{B8052C3F-8FFC-4A52-9A82-C6241C382E1F}" presName="composite1" presStyleCnt="0"/>
      <dgm:spPr/>
    </dgm:pt>
    <dgm:pt modelId="{5EF33F27-F17F-4140-8BC6-41D8924DAF29}" type="pres">
      <dgm:prSet presAssocID="{B8052C3F-8FFC-4A52-9A82-C6241C382E1F}" presName="parent1" presStyleLbl="alignNode1" presStyleIdx="4" presStyleCnt="10">
        <dgm:presLayoutVars>
          <dgm:chMax val="1"/>
          <dgm:chPref val="1"/>
          <dgm:bulletEnabled val="1"/>
        </dgm:presLayoutVars>
      </dgm:prSet>
      <dgm:spPr/>
    </dgm:pt>
    <dgm:pt modelId="{E2A397DB-5ED3-49C6-82C8-56C749E3E963}" type="pres">
      <dgm:prSet presAssocID="{B8052C3F-8FFC-4A52-9A82-C6241C382E1F}" presName="Childtext1" presStyleLbl="revTx" presStyleIdx="4" presStyleCnt="10">
        <dgm:presLayoutVars>
          <dgm:bulletEnabled val="1"/>
        </dgm:presLayoutVars>
      </dgm:prSet>
      <dgm:spPr/>
    </dgm:pt>
    <dgm:pt modelId="{75775801-FA86-41D2-BB14-9825F4A59243}" type="pres">
      <dgm:prSet presAssocID="{B8052C3F-8FFC-4A52-9A82-C6241C382E1F}" presName="ConnectLine1" presStyleLbl="sibTrans1D1" presStyleIdx="4" presStyleCnt="10"/>
      <dgm:spPr>
        <a:noFill/>
        <a:ln w="6350" cap="flat" cmpd="sng" algn="ctr">
          <a:solidFill>
            <a:schemeClr val="accent2">
              <a:hueOff val="-646828"/>
              <a:satOff val="-37301"/>
              <a:lumOff val="3835"/>
              <a:alphaOff val="0"/>
            </a:schemeClr>
          </a:solidFill>
          <a:prstDash val="dash"/>
          <a:miter lim="800000"/>
        </a:ln>
        <a:effectLst/>
      </dgm:spPr>
    </dgm:pt>
    <dgm:pt modelId="{7FCDD223-6C76-4C9D-BBB7-7BC8FDA0AD19}" type="pres">
      <dgm:prSet presAssocID="{B8052C3F-8FFC-4A52-9A82-C6241C382E1F}" presName="ConnectLineEnd1" presStyleLbl="lnNode1" presStyleIdx="4" presStyleCnt="10"/>
      <dgm:spPr/>
    </dgm:pt>
    <dgm:pt modelId="{3540BAF4-B7C9-4EDF-AC5D-CE4AD30B6E9D}" type="pres">
      <dgm:prSet presAssocID="{B8052C3F-8FFC-4A52-9A82-C6241C382E1F}" presName="EmptyPane1" presStyleCnt="0"/>
      <dgm:spPr/>
    </dgm:pt>
    <dgm:pt modelId="{DBB7888A-320A-402B-802E-3F6B57F2A092}" type="pres">
      <dgm:prSet presAssocID="{13112AA3-4836-42F7-AED9-2C812E347D5A}" presName="spaceBetweenRectangles1" presStyleCnt="0"/>
      <dgm:spPr/>
    </dgm:pt>
    <dgm:pt modelId="{53611FD8-0FE4-4361-821E-156104B150EB}" type="pres">
      <dgm:prSet presAssocID="{042655F2-941C-438B-AD77-C5C68559B076}" presName="composite1" presStyleCnt="0"/>
      <dgm:spPr/>
    </dgm:pt>
    <dgm:pt modelId="{F8BB32D8-CBB5-4749-85A4-A9D74FACE3FB}" type="pres">
      <dgm:prSet presAssocID="{042655F2-941C-438B-AD77-C5C68559B076}" presName="parent1" presStyleLbl="alignNode1" presStyleIdx="5" presStyleCnt="10">
        <dgm:presLayoutVars>
          <dgm:chMax val="1"/>
          <dgm:chPref val="1"/>
          <dgm:bulletEnabled val="1"/>
        </dgm:presLayoutVars>
      </dgm:prSet>
      <dgm:spPr/>
    </dgm:pt>
    <dgm:pt modelId="{DBFF8DA8-68CC-44BE-A496-B2FD12FB047E}" type="pres">
      <dgm:prSet presAssocID="{042655F2-941C-438B-AD77-C5C68559B076}" presName="Childtext1" presStyleLbl="revTx" presStyleIdx="5" presStyleCnt="10">
        <dgm:presLayoutVars>
          <dgm:bulletEnabled val="1"/>
        </dgm:presLayoutVars>
      </dgm:prSet>
      <dgm:spPr/>
    </dgm:pt>
    <dgm:pt modelId="{FEAE3167-C1DE-4672-8458-836A0F1150D3}" type="pres">
      <dgm:prSet presAssocID="{042655F2-941C-438B-AD77-C5C68559B076}" presName="ConnectLine1" presStyleLbl="sibTrans1D1" presStyleIdx="5" presStyleCnt="10"/>
      <dgm:spPr>
        <a:noFill/>
        <a:ln w="6350" cap="flat" cmpd="sng" algn="ctr">
          <a:solidFill>
            <a:schemeClr val="accent2">
              <a:hueOff val="-808535"/>
              <a:satOff val="-46627"/>
              <a:lumOff val="4793"/>
              <a:alphaOff val="0"/>
            </a:schemeClr>
          </a:solidFill>
          <a:prstDash val="dash"/>
          <a:miter lim="800000"/>
        </a:ln>
        <a:effectLst/>
      </dgm:spPr>
    </dgm:pt>
    <dgm:pt modelId="{AD14ACE7-CCA7-4DB6-AEE5-1837EE834708}" type="pres">
      <dgm:prSet presAssocID="{042655F2-941C-438B-AD77-C5C68559B076}" presName="ConnectLineEnd1" presStyleLbl="lnNode1" presStyleIdx="5" presStyleCnt="10"/>
      <dgm:spPr/>
    </dgm:pt>
    <dgm:pt modelId="{53B3F655-5D76-489C-87BD-83AB82ABBF13}" type="pres">
      <dgm:prSet presAssocID="{042655F2-941C-438B-AD77-C5C68559B076}" presName="EmptyPane1" presStyleCnt="0"/>
      <dgm:spPr/>
    </dgm:pt>
    <dgm:pt modelId="{B9570E02-6B87-4884-9A0F-EF229995E91F}" type="pres">
      <dgm:prSet presAssocID="{0C36F33A-ABF8-4172-97E1-B579DC02B0E3}" presName="spaceBetweenRectangles1" presStyleCnt="0"/>
      <dgm:spPr/>
    </dgm:pt>
    <dgm:pt modelId="{0910E952-62D9-4E4D-8ADA-43FDD8FF0B8C}" type="pres">
      <dgm:prSet presAssocID="{AAFA65FA-6278-4571-B48D-762926C0E62B}" presName="composite1" presStyleCnt="0"/>
      <dgm:spPr/>
    </dgm:pt>
    <dgm:pt modelId="{B7BF11B3-B592-4FB8-A27D-F2EC1268FE5F}" type="pres">
      <dgm:prSet presAssocID="{AAFA65FA-6278-4571-B48D-762926C0E62B}" presName="parent1" presStyleLbl="alignNode1" presStyleIdx="6" presStyleCnt="10">
        <dgm:presLayoutVars>
          <dgm:chMax val="1"/>
          <dgm:chPref val="1"/>
          <dgm:bulletEnabled val="1"/>
        </dgm:presLayoutVars>
      </dgm:prSet>
      <dgm:spPr/>
    </dgm:pt>
    <dgm:pt modelId="{0E5C57FE-A023-49AE-A47B-784E59C1741E}" type="pres">
      <dgm:prSet presAssocID="{AAFA65FA-6278-4571-B48D-762926C0E62B}" presName="Childtext1" presStyleLbl="revTx" presStyleIdx="6" presStyleCnt="10">
        <dgm:presLayoutVars>
          <dgm:bulletEnabled val="1"/>
        </dgm:presLayoutVars>
      </dgm:prSet>
      <dgm:spPr/>
    </dgm:pt>
    <dgm:pt modelId="{2AAFBE6B-2C7E-4A78-ACD3-613C93CAA84B}" type="pres">
      <dgm:prSet presAssocID="{AAFA65FA-6278-4571-B48D-762926C0E62B}" presName="ConnectLine1" presStyleLbl="sibTrans1D1" presStyleIdx="6" presStyleCnt="10"/>
      <dgm:spPr>
        <a:noFill/>
        <a:ln w="6350" cap="flat" cmpd="sng" algn="ctr">
          <a:solidFill>
            <a:schemeClr val="accent2">
              <a:hueOff val="-970242"/>
              <a:satOff val="-55952"/>
              <a:lumOff val="5752"/>
              <a:alphaOff val="0"/>
            </a:schemeClr>
          </a:solidFill>
          <a:prstDash val="dash"/>
          <a:miter lim="800000"/>
        </a:ln>
        <a:effectLst/>
      </dgm:spPr>
    </dgm:pt>
    <dgm:pt modelId="{D68CD855-9FDB-402B-82B6-00CF8CDEA2D6}" type="pres">
      <dgm:prSet presAssocID="{AAFA65FA-6278-4571-B48D-762926C0E62B}" presName="ConnectLineEnd1" presStyleLbl="lnNode1" presStyleIdx="6" presStyleCnt="10"/>
      <dgm:spPr/>
    </dgm:pt>
    <dgm:pt modelId="{06F75071-B668-4123-96D6-F330570F33A3}" type="pres">
      <dgm:prSet presAssocID="{AAFA65FA-6278-4571-B48D-762926C0E62B}" presName="EmptyPane1" presStyleCnt="0"/>
      <dgm:spPr/>
    </dgm:pt>
    <dgm:pt modelId="{E8986887-A74C-41AB-9A13-516C4C4DC1C2}" type="pres">
      <dgm:prSet presAssocID="{F081DF4B-B8E5-419C-B0DC-4DAA4AE9829F}" presName="spaceBetweenRectangles1" presStyleCnt="0"/>
      <dgm:spPr/>
    </dgm:pt>
    <dgm:pt modelId="{9C122A6B-58B1-42A0-A0C0-3AB605CDDE37}" type="pres">
      <dgm:prSet presAssocID="{C680FF41-0CBC-439A-991E-8AA6669B3C7D}" presName="composite1" presStyleCnt="0"/>
      <dgm:spPr/>
    </dgm:pt>
    <dgm:pt modelId="{9A34F086-C2D6-4256-9400-ABA4E993D5C8}" type="pres">
      <dgm:prSet presAssocID="{C680FF41-0CBC-439A-991E-8AA6669B3C7D}" presName="parent1" presStyleLbl="alignNode1" presStyleIdx="7" presStyleCnt="10">
        <dgm:presLayoutVars>
          <dgm:chMax val="1"/>
          <dgm:chPref val="1"/>
          <dgm:bulletEnabled val="1"/>
        </dgm:presLayoutVars>
      </dgm:prSet>
      <dgm:spPr/>
    </dgm:pt>
    <dgm:pt modelId="{E103F6C5-8E1C-45D9-92B3-447D3D962833}" type="pres">
      <dgm:prSet presAssocID="{C680FF41-0CBC-439A-991E-8AA6669B3C7D}" presName="Childtext1" presStyleLbl="revTx" presStyleIdx="7" presStyleCnt="10">
        <dgm:presLayoutVars>
          <dgm:bulletEnabled val="1"/>
        </dgm:presLayoutVars>
      </dgm:prSet>
      <dgm:spPr/>
    </dgm:pt>
    <dgm:pt modelId="{7C89DA08-0B45-408D-B131-D0F9099D6606}" type="pres">
      <dgm:prSet presAssocID="{C680FF41-0CBC-439A-991E-8AA6669B3C7D}" presName="ConnectLine1" presStyleLbl="sibTrans1D1" presStyleIdx="7" presStyleCnt="10"/>
      <dgm:spPr>
        <a:noFill/>
        <a:ln w="6350" cap="flat" cmpd="sng" algn="ctr">
          <a:solidFill>
            <a:schemeClr val="accent2">
              <a:hueOff val="-1131949"/>
              <a:satOff val="-65277"/>
              <a:lumOff val="6711"/>
              <a:alphaOff val="0"/>
            </a:schemeClr>
          </a:solidFill>
          <a:prstDash val="dash"/>
          <a:miter lim="800000"/>
        </a:ln>
        <a:effectLst/>
      </dgm:spPr>
    </dgm:pt>
    <dgm:pt modelId="{1BE815CB-EDEC-47D4-A916-CC909383CBBF}" type="pres">
      <dgm:prSet presAssocID="{C680FF41-0CBC-439A-991E-8AA6669B3C7D}" presName="ConnectLineEnd1" presStyleLbl="lnNode1" presStyleIdx="7" presStyleCnt="10"/>
      <dgm:spPr/>
    </dgm:pt>
    <dgm:pt modelId="{5ED01694-A72F-4847-A9AF-4EC862A18526}" type="pres">
      <dgm:prSet presAssocID="{C680FF41-0CBC-439A-991E-8AA6669B3C7D}" presName="EmptyPane1" presStyleCnt="0"/>
      <dgm:spPr/>
    </dgm:pt>
    <dgm:pt modelId="{8A2ABD8F-FDF0-48A0-8A7C-97F884BE80DE}" type="pres">
      <dgm:prSet presAssocID="{656537F5-8442-475C-8C12-CAA55C36B702}" presName="spaceBetweenRectangles1" presStyleCnt="0"/>
      <dgm:spPr/>
    </dgm:pt>
    <dgm:pt modelId="{862621C2-BB53-4855-A9A8-3BE5ADDAD2D5}" type="pres">
      <dgm:prSet presAssocID="{DA3371FD-4364-475E-B774-CBA3846076A3}" presName="composite1" presStyleCnt="0"/>
      <dgm:spPr/>
    </dgm:pt>
    <dgm:pt modelId="{ED2610CB-9CBF-42D0-B7C8-183D8F8B193E}" type="pres">
      <dgm:prSet presAssocID="{DA3371FD-4364-475E-B774-CBA3846076A3}" presName="parent1" presStyleLbl="alignNode1" presStyleIdx="8" presStyleCnt="10">
        <dgm:presLayoutVars>
          <dgm:chMax val="1"/>
          <dgm:chPref val="1"/>
          <dgm:bulletEnabled val="1"/>
        </dgm:presLayoutVars>
      </dgm:prSet>
      <dgm:spPr/>
    </dgm:pt>
    <dgm:pt modelId="{EE423CE7-07B8-4877-A304-F1E85BC486A5}" type="pres">
      <dgm:prSet presAssocID="{DA3371FD-4364-475E-B774-CBA3846076A3}" presName="Childtext1" presStyleLbl="revTx" presStyleIdx="8" presStyleCnt="10">
        <dgm:presLayoutVars>
          <dgm:bulletEnabled val="1"/>
        </dgm:presLayoutVars>
      </dgm:prSet>
      <dgm:spPr/>
    </dgm:pt>
    <dgm:pt modelId="{B5644504-BEE5-417E-AE86-DBF472E9CCF3}" type="pres">
      <dgm:prSet presAssocID="{DA3371FD-4364-475E-B774-CBA3846076A3}" presName="ConnectLine1" presStyleLbl="sibTrans1D1" presStyleIdx="8" presStyleCnt="10"/>
      <dgm:spPr>
        <a:noFill/>
        <a:ln w="6350" cap="flat" cmpd="sng" algn="ctr">
          <a:solidFill>
            <a:schemeClr val="accent2">
              <a:hueOff val="-1293656"/>
              <a:satOff val="-74603"/>
              <a:lumOff val="7669"/>
              <a:alphaOff val="0"/>
            </a:schemeClr>
          </a:solidFill>
          <a:prstDash val="dash"/>
          <a:miter lim="800000"/>
        </a:ln>
        <a:effectLst/>
      </dgm:spPr>
    </dgm:pt>
    <dgm:pt modelId="{64396600-B15B-4398-8639-DD640AAE21DB}" type="pres">
      <dgm:prSet presAssocID="{DA3371FD-4364-475E-B774-CBA3846076A3}" presName="ConnectLineEnd1" presStyleLbl="lnNode1" presStyleIdx="8" presStyleCnt="10"/>
      <dgm:spPr/>
    </dgm:pt>
    <dgm:pt modelId="{73063CE4-60E1-4E53-8084-C9EC8C0BBC12}" type="pres">
      <dgm:prSet presAssocID="{DA3371FD-4364-475E-B774-CBA3846076A3}" presName="EmptyPane1" presStyleCnt="0"/>
      <dgm:spPr/>
    </dgm:pt>
    <dgm:pt modelId="{6D6E62DA-4CF2-4DBA-A5FF-D78423DB58D3}" type="pres">
      <dgm:prSet presAssocID="{83E446F8-F784-4278-A240-C03F7CB73E45}" presName="spaceBetweenRectangles1" presStyleCnt="0"/>
      <dgm:spPr/>
    </dgm:pt>
    <dgm:pt modelId="{82EEB170-09F0-45F0-842B-6C3BE6392EFF}" type="pres">
      <dgm:prSet presAssocID="{1A91E559-9EA2-4491-A293-99FE4E212F15}" presName="composite1" presStyleCnt="0"/>
      <dgm:spPr/>
    </dgm:pt>
    <dgm:pt modelId="{C56C4FB0-859B-4128-BA95-09933C4A406B}" type="pres">
      <dgm:prSet presAssocID="{1A91E559-9EA2-4491-A293-99FE4E212F15}" presName="parent1" presStyleLbl="alignNode1" presStyleIdx="9" presStyleCnt="10">
        <dgm:presLayoutVars>
          <dgm:chMax val="1"/>
          <dgm:chPref val="1"/>
          <dgm:bulletEnabled val="1"/>
        </dgm:presLayoutVars>
      </dgm:prSet>
      <dgm:spPr/>
    </dgm:pt>
    <dgm:pt modelId="{BED209DB-93FF-4D1E-9CA2-A1C263785B61}" type="pres">
      <dgm:prSet presAssocID="{1A91E559-9EA2-4491-A293-99FE4E212F15}" presName="Childtext1" presStyleLbl="revTx" presStyleIdx="9" presStyleCnt="10">
        <dgm:presLayoutVars>
          <dgm:bulletEnabled val="1"/>
        </dgm:presLayoutVars>
      </dgm:prSet>
      <dgm:spPr/>
    </dgm:pt>
    <dgm:pt modelId="{DA6F77A7-6D15-436E-ABC2-42404259B79C}" type="pres">
      <dgm:prSet presAssocID="{1A91E559-9EA2-4491-A293-99FE4E212F15}" presName="ConnectLine1" presStyleLbl="sibTrans1D1" presStyleIdx="9" presStyleCnt="10"/>
      <dgm:spPr>
        <a:noFill/>
        <a:ln w="6350" cap="flat" cmpd="sng" algn="ctr">
          <a:solidFill>
            <a:schemeClr val="accent2">
              <a:hueOff val="-1455363"/>
              <a:satOff val="-83928"/>
              <a:lumOff val="8628"/>
              <a:alphaOff val="0"/>
            </a:schemeClr>
          </a:solidFill>
          <a:prstDash val="dash"/>
          <a:miter lim="800000"/>
        </a:ln>
        <a:effectLst/>
      </dgm:spPr>
    </dgm:pt>
    <dgm:pt modelId="{FCBDC5B4-685E-4963-9D3D-DF8CD41B9249}" type="pres">
      <dgm:prSet presAssocID="{1A91E559-9EA2-4491-A293-99FE4E212F15}" presName="ConnectLineEnd1" presStyleLbl="lnNode1" presStyleIdx="9" presStyleCnt="10"/>
      <dgm:spPr/>
    </dgm:pt>
    <dgm:pt modelId="{493170CF-25B9-47BF-8FF2-3C6F0F08FD43}" type="pres">
      <dgm:prSet presAssocID="{1A91E559-9EA2-4491-A293-99FE4E212F15}" presName="EmptyPane1" presStyleCnt="0"/>
      <dgm:spPr/>
    </dgm:pt>
  </dgm:ptLst>
  <dgm:cxnLst>
    <dgm:cxn modelId="{ED5E3103-88EB-4FF5-8BDF-856308F6A296}" srcId="{C680FF41-0CBC-439A-991E-8AA6669B3C7D}" destId="{D3C0427A-E8A2-437E-8693-AB9299734B05}" srcOrd="0" destOrd="0" parTransId="{A73BE3BF-A8AA-4324-9A73-BEC072F66A49}" sibTransId="{12C6398C-DE7D-4380-A829-5048CA2D109F}"/>
    <dgm:cxn modelId="{A454A80B-B393-4B56-8BBB-8AFBCC07719E}" srcId="{40450744-B308-495B-A298-54D1CB39A117}" destId="{BABC7415-EBF3-46F7-81E4-D697C1947BCA}" srcOrd="0" destOrd="0" parTransId="{6B0F02A1-D98B-4F08-A187-842C49B46727}" sibTransId="{13FF05AC-0F0C-4908-BF97-9CCD6DF01DB8}"/>
    <dgm:cxn modelId="{B7E40B26-3370-475E-82D9-F4A7F84B089A}" srcId="{E0A090A0-934B-4FE8-9955-9DFC7F7AC6F5}" destId="{2D9E3D30-C3CE-4225-8DCC-6F382D20BE0D}" srcOrd="1" destOrd="0" parTransId="{9AD96F7F-13C0-48A7-A1ED-467E0B5FFDDC}" sibTransId="{9E1B3422-057D-479B-948F-CB34238D7C95}"/>
    <dgm:cxn modelId="{69E38633-8A41-4424-9474-38D32B523018}" type="presOf" srcId="{DA3371FD-4364-475E-B774-CBA3846076A3}" destId="{ED2610CB-9CBF-42D0-B7C8-183D8F8B193E}" srcOrd="0" destOrd="0" presId="urn:microsoft.com/office/officeart/2016/7/layout/RoundedRectangleTimeline"/>
    <dgm:cxn modelId="{2A7EA35B-66FD-4DEC-A574-3B872D8F7428}" srcId="{E0A090A0-934B-4FE8-9955-9DFC7F7AC6F5}" destId="{40450744-B308-495B-A298-54D1CB39A117}" srcOrd="3" destOrd="0" parTransId="{F95A503A-3CF8-4740-A0E1-8A518C21FFB0}" sibTransId="{3752DFDE-D750-4B9A-BD42-483DA30A6C92}"/>
    <dgm:cxn modelId="{6707D55B-4B2F-4D1A-9EE7-40A1A207F867}" srcId="{6DB17981-49C8-4676-B251-D918B5E98C78}" destId="{B84FF6BA-B3D8-44C0-B5C0-151C7BDA5154}" srcOrd="0" destOrd="0" parTransId="{DF2299D2-25A7-42D4-9262-99902680BBA7}" sibTransId="{A014E5A7-107D-4057-944F-3A4634225DDB}"/>
    <dgm:cxn modelId="{87EF0363-35B9-4856-815D-E8B93FF1B602}" type="presOf" srcId="{441A4574-36C2-437D-822A-DB12B7E64DDA}" destId="{0E5C57FE-A023-49AE-A47B-784E59C1741E}" srcOrd="0" destOrd="0" presId="urn:microsoft.com/office/officeart/2016/7/layout/RoundedRectangleTimeline"/>
    <dgm:cxn modelId="{F0EDDD43-4627-45F9-B5B1-CDBF64E40829}" srcId="{AAFA65FA-6278-4571-B48D-762926C0E62B}" destId="{441A4574-36C2-437D-822A-DB12B7E64DDA}" srcOrd="0" destOrd="0" parTransId="{55F3AE1C-4DA7-47F2-94C7-72E52CA9AF35}" sibTransId="{84842587-681D-4CA8-81C9-38586CCDA9B3}"/>
    <dgm:cxn modelId="{AFD7FD43-4B59-47AC-B6CB-87C6B13824AF}" type="presOf" srcId="{0A886341-1A79-4C43-A058-2AE7703886C4}" destId="{0624E938-BF1C-428F-8BF9-AA34FFA7CF91}" srcOrd="0" destOrd="0" presId="urn:microsoft.com/office/officeart/2016/7/layout/RoundedRectangleTimeline"/>
    <dgm:cxn modelId="{F1BC0946-47BA-4A9B-A1A7-7C873130B746}" type="presOf" srcId="{E0A090A0-934B-4FE8-9955-9DFC7F7AC6F5}" destId="{5F5AA2ED-8A84-4951-8ABB-701BE72A2238}" srcOrd="0" destOrd="0" presId="urn:microsoft.com/office/officeart/2016/7/layout/RoundedRectangleTimeline"/>
    <dgm:cxn modelId="{5A10A167-536C-4439-9781-8ED5284D01C0}" type="presOf" srcId="{563F776A-9386-4ED1-A323-8D5849D66D2B}" destId="{BED209DB-93FF-4D1E-9CA2-A1C263785B61}" srcOrd="0" destOrd="0" presId="urn:microsoft.com/office/officeart/2016/7/layout/RoundedRectangleTimeline"/>
    <dgm:cxn modelId="{BC3C966A-1FBF-49E7-9376-D4F11851C4EF}" srcId="{1A91E559-9EA2-4491-A293-99FE4E212F15}" destId="{D81D4A87-2C9E-4BB6-B13F-8BD67B521D21}" srcOrd="1" destOrd="0" parTransId="{A31A2E93-2DC1-4180-BDF4-A3630F6FA608}" sibTransId="{3C04E400-80DE-4A52-903C-CFD6FBE3E9E2}"/>
    <dgm:cxn modelId="{70D6DD51-5BBF-406B-9F61-E1F996F7EEC0}" type="presOf" srcId="{FD675E80-9CFE-4508-9FA8-9E0D9AC1B4C5}" destId="{E2A397DB-5ED3-49C6-82C8-56C749E3E963}" srcOrd="0" destOrd="0" presId="urn:microsoft.com/office/officeart/2016/7/layout/RoundedRectangleTimeline"/>
    <dgm:cxn modelId="{7C1AE571-EA8B-4F8E-9B74-970537C11729}" srcId="{1A91E559-9EA2-4491-A293-99FE4E212F15}" destId="{563F776A-9386-4ED1-A323-8D5849D66D2B}" srcOrd="0" destOrd="0" parTransId="{1324426F-B392-43E3-BD77-7ECB71C53DA2}" sibTransId="{C099E92E-C2DC-44D6-81F8-DAB4D9218611}"/>
    <dgm:cxn modelId="{52982174-3957-4D86-AEA4-A6BBC871AEC6}" type="presOf" srcId="{1A91E559-9EA2-4491-A293-99FE4E212F15}" destId="{C56C4FB0-859B-4128-BA95-09933C4A406B}" srcOrd="0" destOrd="0" presId="urn:microsoft.com/office/officeart/2016/7/layout/RoundedRectangleTimeline"/>
    <dgm:cxn modelId="{E9277675-6120-484D-920C-3FAC15441E05}" srcId="{E0A090A0-934B-4FE8-9955-9DFC7F7AC6F5}" destId="{1A91E559-9EA2-4491-A293-99FE4E212F15}" srcOrd="9" destOrd="0" parTransId="{CE54D210-E8F0-48C1-8022-3D6CF665F3C6}" sibTransId="{0B85CDC9-AD33-43B4-BBCF-BE1E1E452636}"/>
    <dgm:cxn modelId="{A78EBD57-A7D2-4E85-8D25-C8B532337910}" type="presOf" srcId="{BABC7415-EBF3-46F7-81E4-D697C1947BCA}" destId="{04233581-0FB5-47D3-9955-50C83DF446A8}" srcOrd="0" destOrd="0" presId="urn:microsoft.com/office/officeart/2016/7/layout/RoundedRectangleTimeline"/>
    <dgm:cxn modelId="{8741457D-32FD-4394-9F7E-3A8095A1CC26}" type="presOf" srcId="{619CC70B-C03D-448C-A579-28F097781AEF}" destId="{6B604080-29E2-49AB-88BF-156604A559AB}" srcOrd="0" destOrd="0" presId="urn:microsoft.com/office/officeart/2016/7/layout/RoundedRectangleTimeline"/>
    <dgm:cxn modelId="{40620581-80B9-45D7-BA73-07888F61687A}" srcId="{042655F2-941C-438B-AD77-C5C68559B076}" destId="{5642375D-74EC-4ADC-86F6-EA6669B16BA0}" srcOrd="0" destOrd="0" parTransId="{FDD1F60F-7D0F-4F7C-B267-8E81981FF6E8}" sibTransId="{2CB5A41C-AD0A-4CF1-9DD0-1702D10BB9E7}"/>
    <dgm:cxn modelId="{83DD588F-4E50-46F3-843B-FE3EF364C408}" srcId="{E0A090A0-934B-4FE8-9955-9DFC7F7AC6F5}" destId="{B8052C3F-8FFC-4A52-9A82-C6241C382E1F}" srcOrd="4" destOrd="0" parTransId="{71C87CFA-49A2-4F19-B5F5-8684CF8B1273}" sibTransId="{13112AA3-4836-42F7-AED9-2C812E347D5A}"/>
    <dgm:cxn modelId="{B3796B98-A0F0-4F52-B771-BB6E1E2F280E}" srcId="{E0A090A0-934B-4FE8-9955-9DFC7F7AC6F5}" destId="{AAFA65FA-6278-4571-B48D-762926C0E62B}" srcOrd="6" destOrd="0" parTransId="{28B181CF-17F3-4E3A-8827-5932DCE66319}" sibTransId="{F081DF4B-B8E5-419C-B0DC-4DAA4AE9829F}"/>
    <dgm:cxn modelId="{BFB77E9A-71BE-4216-98A2-F30A1DBCD2E9}" type="presOf" srcId="{AAFA65FA-6278-4571-B48D-762926C0E62B}" destId="{B7BF11B3-B592-4FB8-A27D-F2EC1268FE5F}" srcOrd="0" destOrd="0" presId="urn:microsoft.com/office/officeart/2016/7/layout/RoundedRectangleTimeline"/>
    <dgm:cxn modelId="{5FBB9A9D-83DD-47D5-93C7-2472F98AD0BA}" type="presOf" srcId="{5642375D-74EC-4ADC-86F6-EA6669B16BA0}" destId="{DBFF8DA8-68CC-44BE-A496-B2FD12FB047E}" srcOrd="0" destOrd="0" presId="urn:microsoft.com/office/officeart/2016/7/layout/RoundedRectangleTimeline"/>
    <dgm:cxn modelId="{B85AD79F-C504-465F-A088-0E2692388C2A}" type="presOf" srcId="{D3C0427A-E8A2-437E-8693-AB9299734B05}" destId="{E103F6C5-8E1C-45D9-92B3-447D3D962833}" srcOrd="0" destOrd="0" presId="urn:microsoft.com/office/officeart/2016/7/layout/RoundedRectangleTimeline"/>
    <dgm:cxn modelId="{ACA0C7A4-F369-4E39-81F9-C596FC4110C0}" type="presOf" srcId="{6AE1DDDB-02DC-4507-A2F8-C8C03EFC872A}" destId="{123CF54B-8E1E-4275-A9FE-E029B511C765}" srcOrd="0" destOrd="0" presId="urn:microsoft.com/office/officeart/2016/7/layout/RoundedRectangleTimeline"/>
    <dgm:cxn modelId="{339397AB-CB89-4C62-8A24-0B0B79B9F3A0}" srcId="{E0A090A0-934B-4FE8-9955-9DFC7F7AC6F5}" destId="{C680FF41-0CBC-439A-991E-8AA6669B3C7D}" srcOrd="7" destOrd="0" parTransId="{75B515FE-EE92-4C08-A81F-EA2BEB871C59}" sibTransId="{656537F5-8442-475C-8C12-CAA55C36B702}"/>
    <dgm:cxn modelId="{EA2E5EBB-CA1D-4E4C-9AC1-09EF8C6775C7}" srcId="{E0A090A0-934B-4FE8-9955-9DFC7F7AC6F5}" destId="{042655F2-941C-438B-AD77-C5C68559B076}" srcOrd="5" destOrd="0" parTransId="{2A27D375-2113-49EB-9ABD-5AF3DECBF27F}" sibTransId="{0C36F33A-ABF8-4172-97E1-B579DC02B0E3}"/>
    <dgm:cxn modelId="{3882CFC0-FED3-47E7-A11D-4951BAA1E9A2}" srcId="{E0A090A0-934B-4FE8-9955-9DFC7F7AC6F5}" destId="{6DB17981-49C8-4676-B251-D918B5E98C78}" srcOrd="0" destOrd="0" parTransId="{C014917F-EF7F-4DDE-8FBE-FB022D78E95A}" sibTransId="{07989018-357F-4181-805E-084A7B91B8FB}"/>
    <dgm:cxn modelId="{E6E3F4C0-6E8F-486E-AC58-E63E7D1B0973}" srcId="{E0A090A0-934B-4FE8-9955-9DFC7F7AC6F5}" destId="{6AE1DDDB-02DC-4507-A2F8-C8C03EFC872A}" srcOrd="2" destOrd="0" parTransId="{5CB96AE1-1763-4019-90A6-0143718F2723}" sibTransId="{2D9A7399-BE71-4ED8-9D84-EF87403123A5}"/>
    <dgm:cxn modelId="{BE1B47C4-DCE9-40FB-AB89-9B3110B42BDF}" type="presOf" srcId="{C680FF41-0CBC-439A-991E-8AA6669B3C7D}" destId="{9A34F086-C2D6-4256-9400-ABA4E993D5C8}" srcOrd="0" destOrd="0" presId="urn:microsoft.com/office/officeart/2016/7/layout/RoundedRectangleTimeline"/>
    <dgm:cxn modelId="{55E26CC5-F46F-4FBA-978E-55AAA6C75CAD}" type="presOf" srcId="{042655F2-941C-438B-AD77-C5C68559B076}" destId="{F8BB32D8-CBB5-4749-85A4-A9D74FACE3FB}" srcOrd="0" destOrd="0" presId="urn:microsoft.com/office/officeart/2016/7/layout/RoundedRectangleTimeline"/>
    <dgm:cxn modelId="{D6D966C7-0F69-4082-9EEA-A96C1FD69BD7}" srcId="{E0A090A0-934B-4FE8-9955-9DFC7F7AC6F5}" destId="{DA3371FD-4364-475E-B774-CBA3846076A3}" srcOrd="8" destOrd="0" parTransId="{B45C3A01-D5DA-4726-B9A3-AE87161151C1}" sibTransId="{83E446F8-F784-4278-A240-C03F7CB73E45}"/>
    <dgm:cxn modelId="{1238DEC8-1368-4D30-A52F-22BE90EC4020}" type="presOf" srcId="{52E4C939-39ED-4255-988B-3B99734F5EE8}" destId="{EE423CE7-07B8-4877-A304-F1E85BC486A5}" srcOrd="0" destOrd="0" presId="urn:microsoft.com/office/officeart/2016/7/layout/RoundedRectangleTimeline"/>
    <dgm:cxn modelId="{50F191CC-1137-470D-98A4-154A96116698}" type="presOf" srcId="{2D9E3D30-C3CE-4225-8DCC-6F382D20BE0D}" destId="{DAB99720-B25F-4008-A6B9-ED2E518066B2}" srcOrd="0" destOrd="0" presId="urn:microsoft.com/office/officeart/2016/7/layout/RoundedRectangleTimeline"/>
    <dgm:cxn modelId="{C312C3DD-EEA6-47A5-8B41-A92EF478AAF1}" srcId="{6AE1DDDB-02DC-4507-A2F8-C8C03EFC872A}" destId="{0A886341-1A79-4C43-A058-2AE7703886C4}" srcOrd="0" destOrd="0" parTransId="{D76837CE-EF3B-486C-8D80-405E1E7EB864}" sibTransId="{0BF27AC1-F3AE-4B4E-A3D2-6FC4B5645C83}"/>
    <dgm:cxn modelId="{0ABC13E2-D2D4-4C09-A476-AFE288F87ECA}" type="presOf" srcId="{6DB17981-49C8-4676-B251-D918B5E98C78}" destId="{080081B0-7034-4E41-8C7B-98CE83D65BC1}" srcOrd="0" destOrd="0" presId="urn:microsoft.com/office/officeart/2016/7/layout/RoundedRectangleTimeline"/>
    <dgm:cxn modelId="{B0A0B6E4-6DE3-4673-A518-10B14D89ACD6}" srcId="{2D9E3D30-C3CE-4225-8DCC-6F382D20BE0D}" destId="{619CC70B-C03D-448C-A579-28F097781AEF}" srcOrd="0" destOrd="0" parTransId="{D18EFF6B-EC35-405A-9F2B-92FB55249146}" sibTransId="{74E71B7E-4A0E-4D08-B283-C210D7E96BE6}"/>
    <dgm:cxn modelId="{25C2A6E8-209A-4B8D-8A14-9B59C036126E}" srcId="{B8052C3F-8FFC-4A52-9A82-C6241C382E1F}" destId="{FD675E80-9CFE-4508-9FA8-9E0D9AC1B4C5}" srcOrd="0" destOrd="0" parTransId="{96C0DA31-AE23-4F3C-9F7B-DAF55EBF5D36}" sibTransId="{D8E4AE72-0170-4105-B531-D4D969BEF640}"/>
    <dgm:cxn modelId="{04DC4DE9-4EFF-4E8D-BA36-08C28CB88D2B}" type="presOf" srcId="{B8052C3F-8FFC-4A52-9A82-C6241C382E1F}" destId="{5EF33F27-F17F-4140-8BC6-41D8924DAF29}" srcOrd="0" destOrd="0" presId="urn:microsoft.com/office/officeart/2016/7/layout/RoundedRectangleTimeline"/>
    <dgm:cxn modelId="{1934DFF2-EE11-409B-8DFC-63AA0BC099FF}" type="presOf" srcId="{B84FF6BA-B3D8-44C0-B5C0-151C7BDA5154}" destId="{4B31D5B4-FDE2-4E7E-8882-66ED93F55320}" srcOrd="0" destOrd="0" presId="urn:microsoft.com/office/officeart/2016/7/layout/RoundedRectangleTimeline"/>
    <dgm:cxn modelId="{DC3E72F3-7488-41C4-A1C6-A6DDCA8761FD}" srcId="{DA3371FD-4364-475E-B774-CBA3846076A3}" destId="{52E4C939-39ED-4255-988B-3B99734F5EE8}" srcOrd="0" destOrd="0" parTransId="{07732631-101A-4CD8-8425-E7FC5581A488}" sibTransId="{45CF9F76-FB66-4C39-B6B1-FF76071FC4FF}"/>
    <dgm:cxn modelId="{250E37F6-EA97-47CF-ADD1-E65D9D6DE2A5}" type="presOf" srcId="{40450744-B308-495B-A298-54D1CB39A117}" destId="{7752EDC7-4871-4D2C-B6D8-4079280254E6}" srcOrd="0" destOrd="0" presId="urn:microsoft.com/office/officeart/2016/7/layout/RoundedRectangleTimeline"/>
    <dgm:cxn modelId="{AF90DDFB-69FE-4D58-A50D-8B61201CF377}" type="presOf" srcId="{D81D4A87-2C9E-4BB6-B13F-8BD67B521D21}" destId="{BED209DB-93FF-4D1E-9CA2-A1C263785B61}" srcOrd="0" destOrd="1" presId="urn:microsoft.com/office/officeart/2016/7/layout/RoundedRectangleTimeline"/>
    <dgm:cxn modelId="{EF51EDD2-E0C0-48A2-9171-9F76ABA959C0}" type="presParOf" srcId="{5F5AA2ED-8A84-4951-8ABB-701BE72A2238}" destId="{AF61647B-EAC0-4AD2-B11F-98396C7C4EE7}" srcOrd="0" destOrd="0" presId="urn:microsoft.com/office/officeart/2016/7/layout/RoundedRectangleTimeline"/>
    <dgm:cxn modelId="{42B94443-7FDB-434E-A270-48AE755F42C6}" type="presParOf" srcId="{AF61647B-EAC0-4AD2-B11F-98396C7C4EE7}" destId="{080081B0-7034-4E41-8C7B-98CE83D65BC1}" srcOrd="0" destOrd="0" presId="urn:microsoft.com/office/officeart/2016/7/layout/RoundedRectangleTimeline"/>
    <dgm:cxn modelId="{819226B1-7335-4FEF-8EC0-3247702C8C57}" type="presParOf" srcId="{AF61647B-EAC0-4AD2-B11F-98396C7C4EE7}" destId="{4B31D5B4-FDE2-4E7E-8882-66ED93F55320}" srcOrd="1" destOrd="0" presId="urn:microsoft.com/office/officeart/2016/7/layout/RoundedRectangleTimeline"/>
    <dgm:cxn modelId="{D15808C4-6688-467B-AA5D-4CA412598BD0}" type="presParOf" srcId="{AF61647B-EAC0-4AD2-B11F-98396C7C4EE7}" destId="{5726412F-5D14-47D6-AE9B-20CE9B5A56FE}" srcOrd="2" destOrd="0" presId="urn:microsoft.com/office/officeart/2016/7/layout/RoundedRectangleTimeline"/>
    <dgm:cxn modelId="{6C4EFEA2-A9EC-49C0-B6FE-B4B73093607F}" type="presParOf" srcId="{AF61647B-EAC0-4AD2-B11F-98396C7C4EE7}" destId="{10F95D20-E6E8-4F68-8339-E6E0699D20AC}" srcOrd="3" destOrd="0" presId="urn:microsoft.com/office/officeart/2016/7/layout/RoundedRectangleTimeline"/>
    <dgm:cxn modelId="{E388168F-258C-43F3-9892-7E61C593ED65}" type="presParOf" srcId="{AF61647B-EAC0-4AD2-B11F-98396C7C4EE7}" destId="{1CC1CF55-F2EF-4FDD-B2A8-0BA4901C4F43}" srcOrd="4" destOrd="0" presId="urn:microsoft.com/office/officeart/2016/7/layout/RoundedRectangleTimeline"/>
    <dgm:cxn modelId="{BBB446BD-52F3-45FA-88AC-870960AD24DB}" type="presParOf" srcId="{5F5AA2ED-8A84-4951-8ABB-701BE72A2238}" destId="{D3FE0CFA-AE04-42F5-9BF8-676C4AAF173D}" srcOrd="1" destOrd="0" presId="urn:microsoft.com/office/officeart/2016/7/layout/RoundedRectangleTimeline"/>
    <dgm:cxn modelId="{995555C5-8530-4E3A-B1B3-9E2AD7AC4EC8}" type="presParOf" srcId="{5F5AA2ED-8A84-4951-8ABB-701BE72A2238}" destId="{CDBACC30-9F0E-4F34-B737-056384BD3A40}" srcOrd="2" destOrd="0" presId="urn:microsoft.com/office/officeart/2016/7/layout/RoundedRectangleTimeline"/>
    <dgm:cxn modelId="{8695DFAB-B8B1-4837-B572-7CFAFF33CF41}" type="presParOf" srcId="{CDBACC30-9F0E-4F34-B737-056384BD3A40}" destId="{DAB99720-B25F-4008-A6B9-ED2E518066B2}" srcOrd="0" destOrd="0" presId="urn:microsoft.com/office/officeart/2016/7/layout/RoundedRectangleTimeline"/>
    <dgm:cxn modelId="{2DDCF231-58AA-415E-B36D-A4A92AD2732E}" type="presParOf" srcId="{CDBACC30-9F0E-4F34-B737-056384BD3A40}" destId="{6B604080-29E2-49AB-88BF-156604A559AB}" srcOrd="1" destOrd="0" presId="urn:microsoft.com/office/officeart/2016/7/layout/RoundedRectangleTimeline"/>
    <dgm:cxn modelId="{BEB68C59-BB1D-4571-A346-8CD8FED22E3C}" type="presParOf" srcId="{CDBACC30-9F0E-4F34-B737-056384BD3A40}" destId="{73847C4C-146E-41C4-B60E-B83AEBDAD916}" srcOrd="2" destOrd="0" presId="urn:microsoft.com/office/officeart/2016/7/layout/RoundedRectangleTimeline"/>
    <dgm:cxn modelId="{21F2565B-055F-4446-868F-FCDB2D4066DC}" type="presParOf" srcId="{CDBACC30-9F0E-4F34-B737-056384BD3A40}" destId="{31A7D255-1950-4D1A-9400-8CDCE1D7D38A}" srcOrd="3" destOrd="0" presId="urn:microsoft.com/office/officeart/2016/7/layout/RoundedRectangleTimeline"/>
    <dgm:cxn modelId="{276513A0-A11A-47EF-AC72-CDF588C58B01}" type="presParOf" srcId="{CDBACC30-9F0E-4F34-B737-056384BD3A40}" destId="{BF5749A8-9E33-44F9-9C71-E228C9B4CAAE}" srcOrd="4" destOrd="0" presId="urn:microsoft.com/office/officeart/2016/7/layout/RoundedRectangleTimeline"/>
    <dgm:cxn modelId="{8784EFF6-3E8A-43AD-B75A-FF8FCE45E293}" type="presParOf" srcId="{5F5AA2ED-8A84-4951-8ABB-701BE72A2238}" destId="{F98D6903-91F2-47CA-BC2F-F1617B015B23}" srcOrd="3" destOrd="0" presId="urn:microsoft.com/office/officeart/2016/7/layout/RoundedRectangleTimeline"/>
    <dgm:cxn modelId="{7E3E7FF2-048B-4E68-A20B-C9AD7403A5CE}" type="presParOf" srcId="{5F5AA2ED-8A84-4951-8ABB-701BE72A2238}" destId="{445793A6-5D74-4019-A678-D4F366304BF2}" srcOrd="4" destOrd="0" presId="urn:microsoft.com/office/officeart/2016/7/layout/RoundedRectangleTimeline"/>
    <dgm:cxn modelId="{5D4BDD6E-EE9B-42A0-806F-101A2E27F5B5}" type="presParOf" srcId="{445793A6-5D74-4019-A678-D4F366304BF2}" destId="{123CF54B-8E1E-4275-A9FE-E029B511C765}" srcOrd="0" destOrd="0" presId="urn:microsoft.com/office/officeart/2016/7/layout/RoundedRectangleTimeline"/>
    <dgm:cxn modelId="{42BD07F6-1EEB-492A-AE6A-2F3EA0BA0FC9}" type="presParOf" srcId="{445793A6-5D74-4019-A678-D4F366304BF2}" destId="{0624E938-BF1C-428F-8BF9-AA34FFA7CF91}" srcOrd="1" destOrd="0" presId="urn:microsoft.com/office/officeart/2016/7/layout/RoundedRectangleTimeline"/>
    <dgm:cxn modelId="{E9A3879B-281A-48CF-84B0-E33F069737D4}" type="presParOf" srcId="{445793A6-5D74-4019-A678-D4F366304BF2}" destId="{AB3BBA64-9FB7-4A8A-8316-21D5B264F82B}" srcOrd="2" destOrd="0" presId="urn:microsoft.com/office/officeart/2016/7/layout/RoundedRectangleTimeline"/>
    <dgm:cxn modelId="{41271892-D8ED-4635-99CF-280CC1A4CC48}" type="presParOf" srcId="{445793A6-5D74-4019-A678-D4F366304BF2}" destId="{D440BE0A-ED2B-47AD-891D-08DAFBF5B03C}" srcOrd="3" destOrd="0" presId="urn:microsoft.com/office/officeart/2016/7/layout/RoundedRectangleTimeline"/>
    <dgm:cxn modelId="{566EA202-6F51-45AB-9724-A63DF916F222}" type="presParOf" srcId="{445793A6-5D74-4019-A678-D4F366304BF2}" destId="{B8276312-EF2D-4166-9286-DEB3F34AF736}" srcOrd="4" destOrd="0" presId="urn:microsoft.com/office/officeart/2016/7/layout/RoundedRectangleTimeline"/>
    <dgm:cxn modelId="{91A21D5D-A0EC-4A24-BCE0-6B4A9EDFF05D}" type="presParOf" srcId="{5F5AA2ED-8A84-4951-8ABB-701BE72A2238}" destId="{938F8510-A29D-42EC-9FDF-D3374AAE9707}" srcOrd="5" destOrd="0" presId="urn:microsoft.com/office/officeart/2016/7/layout/RoundedRectangleTimeline"/>
    <dgm:cxn modelId="{96DC519E-8EE3-4D44-A823-B9B924176812}" type="presParOf" srcId="{5F5AA2ED-8A84-4951-8ABB-701BE72A2238}" destId="{BBC7AC15-BECC-4709-A5B2-C1959CABCD32}" srcOrd="6" destOrd="0" presId="urn:microsoft.com/office/officeart/2016/7/layout/RoundedRectangleTimeline"/>
    <dgm:cxn modelId="{BAA80519-4EA9-4470-854C-8859D9C97872}" type="presParOf" srcId="{BBC7AC15-BECC-4709-A5B2-C1959CABCD32}" destId="{7752EDC7-4871-4D2C-B6D8-4079280254E6}" srcOrd="0" destOrd="0" presId="urn:microsoft.com/office/officeart/2016/7/layout/RoundedRectangleTimeline"/>
    <dgm:cxn modelId="{29DE8013-5693-4237-9870-DEEE631839D2}" type="presParOf" srcId="{BBC7AC15-BECC-4709-A5B2-C1959CABCD32}" destId="{04233581-0FB5-47D3-9955-50C83DF446A8}" srcOrd="1" destOrd="0" presId="urn:microsoft.com/office/officeart/2016/7/layout/RoundedRectangleTimeline"/>
    <dgm:cxn modelId="{154880C1-11F7-4F86-A210-7A38F08E4322}" type="presParOf" srcId="{BBC7AC15-BECC-4709-A5B2-C1959CABCD32}" destId="{511B4B69-3DEE-4293-83BF-25B6E7EF7934}" srcOrd="2" destOrd="0" presId="urn:microsoft.com/office/officeart/2016/7/layout/RoundedRectangleTimeline"/>
    <dgm:cxn modelId="{F3268F13-ED23-4F3F-9986-BFF35EEC1B69}" type="presParOf" srcId="{BBC7AC15-BECC-4709-A5B2-C1959CABCD32}" destId="{B91C62A4-5EB1-4127-9C73-F19AF0096C79}" srcOrd="3" destOrd="0" presId="urn:microsoft.com/office/officeart/2016/7/layout/RoundedRectangleTimeline"/>
    <dgm:cxn modelId="{AD68B7FA-2D09-486F-8E0E-0C25FB717D55}" type="presParOf" srcId="{BBC7AC15-BECC-4709-A5B2-C1959CABCD32}" destId="{3E7819B0-28F2-48F5-B80D-E2D7384622E1}" srcOrd="4" destOrd="0" presId="urn:microsoft.com/office/officeart/2016/7/layout/RoundedRectangleTimeline"/>
    <dgm:cxn modelId="{198A073C-C3F7-428B-A54A-DF84A4DDEEA8}" type="presParOf" srcId="{5F5AA2ED-8A84-4951-8ABB-701BE72A2238}" destId="{EA72A506-59B2-4E0C-83AF-D7670C5CC643}" srcOrd="7" destOrd="0" presId="urn:microsoft.com/office/officeart/2016/7/layout/RoundedRectangleTimeline"/>
    <dgm:cxn modelId="{CA22DB43-AAFD-4180-96B1-79F83636A910}" type="presParOf" srcId="{5F5AA2ED-8A84-4951-8ABB-701BE72A2238}" destId="{D3FA2140-93CC-4257-A655-6205BB0709A6}" srcOrd="8" destOrd="0" presId="urn:microsoft.com/office/officeart/2016/7/layout/RoundedRectangleTimeline"/>
    <dgm:cxn modelId="{F30640C1-FC74-4DF5-8F7E-5EB415F2096C}" type="presParOf" srcId="{D3FA2140-93CC-4257-A655-6205BB0709A6}" destId="{5EF33F27-F17F-4140-8BC6-41D8924DAF29}" srcOrd="0" destOrd="0" presId="urn:microsoft.com/office/officeart/2016/7/layout/RoundedRectangleTimeline"/>
    <dgm:cxn modelId="{6D512D16-9BD3-4D8A-85A3-55A2F5D7C39D}" type="presParOf" srcId="{D3FA2140-93CC-4257-A655-6205BB0709A6}" destId="{E2A397DB-5ED3-49C6-82C8-56C749E3E963}" srcOrd="1" destOrd="0" presId="urn:microsoft.com/office/officeart/2016/7/layout/RoundedRectangleTimeline"/>
    <dgm:cxn modelId="{653148D4-3C2E-444A-8A4D-BD391073DCA8}" type="presParOf" srcId="{D3FA2140-93CC-4257-A655-6205BB0709A6}" destId="{75775801-FA86-41D2-BB14-9825F4A59243}" srcOrd="2" destOrd="0" presId="urn:microsoft.com/office/officeart/2016/7/layout/RoundedRectangleTimeline"/>
    <dgm:cxn modelId="{C27F6C3A-0F47-4894-BF8C-16D5793296F8}" type="presParOf" srcId="{D3FA2140-93CC-4257-A655-6205BB0709A6}" destId="{7FCDD223-6C76-4C9D-BBB7-7BC8FDA0AD19}" srcOrd="3" destOrd="0" presId="urn:microsoft.com/office/officeart/2016/7/layout/RoundedRectangleTimeline"/>
    <dgm:cxn modelId="{66865865-1128-447F-B205-0C01EB2868DE}" type="presParOf" srcId="{D3FA2140-93CC-4257-A655-6205BB0709A6}" destId="{3540BAF4-B7C9-4EDF-AC5D-CE4AD30B6E9D}" srcOrd="4" destOrd="0" presId="urn:microsoft.com/office/officeart/2016/7/layout/RoundedRectangleTimeline"/>
    <dgm:cxn modelId="{9F50C190-858F-498F-8A06-923A9172675A}" type="presParOf" srcId="{5F5AA2ED-8A84-4951-8ABB-701BE72A2238}" destId="{DBB7888A-320A-402B-802E-3F6B57F2A092}" srcOrd="9" destOrd="0" presId="urn:microsoft.com/office/officeart/2016/7/layout/RoundedRectangleTimeline"/>
    <dgm:cxn modelId="{BFD9B07F-DB3A-4B9E-841C-9AD97B8234B5}" type="presParOf" srcId="{5F5AA2ED-8A84-4951-8ABB-701BE72A2238}" destId="{53611FD8-0FE4-4361-821E-156104B150EB}" srcOrd="10" destOrd="0" presId="urn:microsoft.com/office/officeart/2016/7/layout/RoundedRectangleTimeline"/>
    <dgm:cxn modelId="{340D8A9F-B193-43AD-A5FC-6EFD2B1A72C3}" type="presParOf" srcId="{53611FD8-0FE4-4361-821E-156104B150EB}" destId="{F8BB32D8-CBB5-4749-85A4-A9D74FACE3FB}" srcOrd="0" destOrd="0" presId="urn:microsoft.com/office/officeart/2016/7/layout/RoundedRectangleTimeline"/>
    <dgm:cxn modelId="{C65B6959-CA15-4857-ABA3-2B203A8BFAB2}" type="presParOf" srcId="{53611FD8-0FE4-4361-821E-156104B150EB}" destId="{DBFF8DA8-68CC-44BE-A496-B2FD12FB047E}" srcOrd="1" destOrd="0" presId="urn:microsoft.com/office/officeart/2016/7/layout/RoundedRectangleTimeline"/>
    <dgm:cxn modelId="{2A1716EE-2973-4727-B8A9-1CAFC27C7968}" type="presParOf" srcId="{53611FD8-0FE4-4361-821E-156104B150EB}" destId="{FEAE3167-C1DE-4672-8458-836A0F1150D3}" srcOrd="2" destOrd="0" presId="urn:microsoft.com/office/officeart/2016/7/layout/RoundedRectangleTimeline"/>
    <dgm:cxn modelId="{5A6CEA75-7D73-4099-9C3D-4C45305D1F0C}" type="presParOf" srcId="{53611FD8-0FE4-4361-821E-156104B150EB}" destId="{AD14ACE7-CCA7-4DB6-AEE5-1837EE834708}" srcOrd="3" destOrd="0" presId="urn:microsoft.com/office/officeart/2016/7/layout/RoundedRectangleTimeline"/>
    <dgm:cxn modelId="{02E42005-9813-490E-8918-611023644CFA}" type="presParOf" srcId="{53611FD8-0FE4-4361-821E-156104B150EB}" destId="{53B3F655-5D76-489C-87BD-83AB82ABBF13}" srcOrd="4" destOrd="0" presId="urn:microsoft.com/office/officeart/2016/7/layout/RoundedRectangleTimeline"/>
    <dgm:cxn modelId="{F9233B89-252B-4F37-A5C6-CE8E3627742B}" type="presParOf" srcId="{5F5AA2ED-8A84-4951-8ABB-701BE72A2238}" destId="{B9570E02-6B87-4884-9A0F-EF229995E91F}" srcOrd="11" destOrd="0" presId="urn:microsoft.com/office/officeart/2016/7/layout/RoundedRectangleTimeline"/>
    <dgm:cxn modelId="{ACDDB352-E848-4539-97AE-9D69E82DDF7E}" type="presParOf" srcId="{5F5AA2ED-8A84-4951-8ABB-701BE72A2238}" destId="{0910E952-62D9-4E4D-8ADA-43FDD8FF0B8C}" srcOrd="12" destOrd="0" presId="urn:microsoft.com/office/officeart/2016/7/layout/RoundedRectangleTimeline"/>
    <dgm:cxn modelId="{92801E73-D07A-4F04-ADE2-848E3C085506}" type="presParOf" srcId="{0910E952-62D9-4E4D-8ADA-43FDD8FF0B8C}" destId="{B7BF11B3-B592-4FB8-A27D-F2EC1268FE5F}" srcOrd="0" destOrd="0" presId="urn:microsoft.com/office/officeart/2016/7/layout/RoundedRectangleTimeline"/>
    <dgm:cxn modelId="{4454F2CB-D55D-40A6-B061-F9FF913611F2}" type="presParOf" srcId="{0910E952-62D9-4E4D-8ADA-43FDD8FF0B8C}" destId="{0E5C57FE-A023-49AE-A47B-784E59C1741E}" srcOrd="1" destOrd="0" presId="urn:microsoft.com/office/officeart/2016/7/layout/RoundedRectangleTimeline"/>
    <dgm:cxn modelId="{79F9B40D-5AE2-4CCF-9380-B18DF174723A}" type="presParOf" srcId="{0910E952-62D9-4E4D-8ADA-43FDD8FF0B8C}" destId="{2AAFBE6B-2C7E-4A78-ACD3-613C93CAA84B}" srcOrd="2" destOrd="0" presId="urn:microsoft.com/office/officeart/2016/7/layout/RoundedRectangleTimeline"/>
    <dgm:cxn modelId="{31632D1D-E73E-4C98-A033-0B68CB71CB54}" type="presParOf" srcId="{0910E952-62D9-4E4D-8ADA-43FDD8FF0B8C}" destId="{D68CD855-9FDB-402B-82B6-00CF8CDEA2D6}" srcOrd="3" destOrd="0" presId="urn:microsoft.com/office/officeart/2016/7/layout/RoundedRectangleTimeline"/>
    <dgm:cxn modelId="{7CAE0477-F4E1-4940-9EAB-889ED641D0BB}" type="presParOf" srcId="{0910E952-62D9-4E4D-8ADA-43FDD8FF0B8C}" destId="{06F75071-B668-4123-96D6-F330570F33A3}" srcOrd="4" destOrd="0" presId="urn:microsoft.com/office/officeart/2016/7/layout/RoundedRectangleTimeline"/>
    <dgm:cxn modelId="{CE868278-F89B-4DE4-8BBD-240EFCEB640B}" type="presParOf" srcId="{5F5AA2ED-8A84-4951-8ABB-701BE72A2238}" destId="{E8986887-A74C-41AB-9A13-516C4C4DC1C2}" srcOrd="13" destOrd="0" presId="urn:microsoft.com/office/officeart/2016/7/layout/RoundedRectangleTimeline"/>
    <dgm:cxn modelId="{62155699-18AE-4FAE-9E02-CADFAFAE5E0D}" type="presParOf" srcId="{5F5AA2ED-8A84-4951-8ABB-701BE72A2238}" destId="{9C122A6B-58B1-42A0-A0C0-3AB605CDDE37}" srcOrd="14" destOrd="0" presId="urn:microsoft.com/office/officeart/2016/7/layout/RoundedRectangleTimeline"/>
    <dgm:cxn modelId="{D0EFF7ED-0005-4F74-A318-78F810AD9E1D}" type="presParOf" srcId="{9C122A6B-58B1-42A0-A0C0-3AB605CDDE37}" destId="{9A34F086-C2D6-4256-9400-ABA4E993D5C8}" srcOrd="0" destOrd="0" presId="urn:microsoft.com/office/officeart/2016/7/layout/RoundedRectangleTimeline"/>
    <dgm:cxn modelId="{D2B9759A-81FB-4F98-9FCC-878F2B507453}" type="presParOf" srcId="{9C122A6B-58B1-42A0-A0C0-3AB605CDDE37}" destId="{E103F6C5-8E1C-45D9-92B3-447D3D962833}" srcOrd="1" destOrd="0" presId="urn:microsoft.com/office/officeart/2016/7/layout/RoundedRectangleTimeline"/>
    <dgm:cxn modelId="{0169BED3-3E1F-4473-90B1-3117A0278341}" type="presParOf" srcId="{9C122A6B-58B1-42A0-A0C0-3AB605CDDE37}" destId="{7C89DA08-0B45-408D-B131-D0F9099D6606}" srcOrd="2" destOrd="0" presId="urn:microsoft.com/office/officeart/2016/7/layout/RoundedRectangleTimeline"/>
    <dgm:cxn modelId="{F4F89A4B-6FB6-427D-A6AB-F87DBAD9D33A}" type="presParOf" srcId="{9C122A6B-58B1-42A0-A0C0-3AB605CDDE37}" destId="{1BE815CB-EDEC-47D4-A916-CC909383CBBF}" srcOrd="3" destOrd="0" presId="urn:microsoft.com/office/officeart/2016/7/layout/RoundedRectangleTimeline"/>
    <dgm:cxn modelId="{0AAFB82B-14F3-40D7-888E-F28D85E1CD66}" type="presParOf" srcId="{9C122A6B-58B1-42A0-A0C0-3AB605CDDE37}" destId="{5ED01694-A72F-4847-A9AF-4EC862A18526}" srcOrd="4" destOrd="0" presId="urn:microsoft.com/office/officeart/2016/7/layout/RoundedRectangleTimeline"/>
    <dgm:cxn modelId="{869C1CB8-2EC3-45F8-AB66-2448E37AFDD4}" type="presParOf" srcId="{5F5AA2ED-8A84-4951-8ABB-701BE72A2238}" destId="{8A2ABD8F-FDF0-48A0-8A7C-97F884BE80DE}" srcOrd="15" destOrd="0" presId="urn:microsoft.com/office/officeart/2016/7/layout/RoundedRectangleTimeline"/>
    <dgm:cxn modelId="{048B1F43-42B5-4E95-B254-506AF5FFEA66}" type="presParOf" srcId="{5F5AA2ED-8A84-4951-8ABB-701BE72A2238}" destId="{862621C2-BB53-4855-A9A8-3BE5ADDAD2D5}" srcOrd="16" destOrd="0" presId="urn:microsoft.com/office/officeart/2016/7/layout/RoundedRectangleTimeline"/>
    <dgm:cxn modelId="{FC030318-BC84-43DF-8C45-A555E6BA30C9}" type="presParOf" srcId="{862621C2-BB53-4855-A9A8-3BE5ADDAD2D5}" destId="{ED2610CB-9CBF-42D0-B7C8-183D8F8B193E}" srcOrd="0" destOrd="0" presId="urn:microsoft.com/office/officeart/2016/7/layout/RoundedRectangleTimeline"/>
    <dgm:cxn modelId="{3A4D0BD8-9BB6-4F3A-8D0A-8F3CE1E57D62}" type="presParOf" srcId="{862621C2-BB53-4855-A9A8-3BE5ADDAD2D5}" destId="{EE423CE7-07B8-4877-A304-F1E85BC486A5}" srcOrd="1" destOrd="0" presId="urn:microsoft.com/office/officeart/2016/7/layout/RoundedRectangleTimeline"/>
    <dgm:cxn modelId="{0707D8CA-ED94-4EB5-8495-F7C114597629}" type="presParOf" srcId="{862621C2-BB53-4855-A9A8-3BE5ADDAD2D5}" destId="{B5644504-BEE5-417E-AE86-DBF472E9CCF3}" srcOrd="2" destOrd="0" presId="urn:microsoft.com/office/officeart/2016/7/layout/RoundedRectangleTimeline"/>
    <dgm:cxn modelId="{B85BF604-99D3-4465-A690-1A3110F81CFB}" type="presParOf" srcId="{862621C2-BB53-4855-A9A8-3BE5ADDAD2D5}" destId="{64396600-B15B-4398-8639-DD640AAE21DB}" srcOrd="3" destOrd="0" presId="urn:microsoft.com/office/officeart/2016/7/layout/RoundedRectangleTimeline"/>
    <dgm:cxn modelId="{AFEE7466-5D6C-4447-83E6-179AE824D3A1}" type="presParOf" srcId="{862621C2-BB53-4855-A9A8-3BE5ADDAD2D5}" destId="{73063CE4-60E1-4E53-8084-C9EC8C0BBC12}" srcOrd="4" destOrd="0" presId="urn:microsoft.com/office/officeart/2016/7/layout/RoundedRectangleTimeline"/>
    <dgm:cxn modelId="{749D27AA-868A-4C98-B6E8-9464D09EA38C}" type="presParOf" srcId="{5F5AA2ED-8A84-4951-8ABB-701BE72A2238}" destId="{6D6E62DA-4CF2-4DBA-A5FF-D78423DB58D3}" srcOrd="17" destOrd="0" presId="urn:microsoft.com/office/officeart/2016/7/layout/RoundedRectangleTimeline"/>
    <dgm:cxn modelId="{538870FC-2934-413C-99A8-B24526C69ED7}" type="presParOf" srcId="{5F5AA2ED-8A84-4951-8ABB-701BE72A2238}" destId="{82EEB170-09F0-45F0-842B-6C3BE6392EFF}" srcOrd="18" destOrd="0" presId="urn:microsoft.com/office/officeart/2016/7/layout/RoundedRectangleTimeline"/>
    <dgm:cxn modelId="{BF3C08C1-7994-4A53-9EB3-0D092D7AA007}" type="presParOf" srcId="{82EEB170-09F0-45F0-842B-6C3BE6392EFF}" destId="{C56C4FB0-859B-4128-BA95-09933C4A406B}" srcOrd="0" destOrd="0" presId="urn:microsoft.com/office/officeart/2016/7/layout/RoundedRectangleTimeline"/>
    <dgm:cxn modelId="{1F91272D-E0D8-4BF3-9CBD-C2B178919C8B}" type="presParOf" srcId="{82EEB170-09F0-45F0-842B-6C3BE6392EFF}" destId="{BED209DB-93FF-4D1E-9CA2-A1C263785B61}" srcOrd="1" destOrd="0" presId="urn:microsoft.com/office/officeart/2016/7/layout/RoundedRectangleTimeline"/>
    <dgm:cxn modelId="{EBBBA1DE-A5F1-48B7-96F8-C940E9FE8765}" type="presParOf" srcId="{82EEB170-09F0-45F0-842B-6C3BE6392EFF}" destId="{DA6F77A7-6D15-436E-ABC2-42404259B79C}" srcOrd="2" destOrd="0" presId="urn:microsoft.com/office/officeart/2016/7/layout/RoundedRectangleTimeline"/>
    <dgm:cxn modelId="{86205752-5CA9-4091-85BB-E8D8E2E39580}" type="presParOf" srcId="{82EEB170-09F0-45F0-842B-6C3BE6392EFF}" destId="{FCBDC5B4-685E-4963-9D3D-DF8CD41B9249}" srcOrd="3" destOrd="0" presId="urn:microsoft.com/office/officeart/2016/7/layout/RoundedRectangleTimeline"/>
    <dgm:cxn modelId="{2A0A79D1-D3DB-4B1F-8C85-29952C7EBCCB}" type="presParOf" srcId="{82EEB170-09F0-45F0-842B-6C3BE6392EFF}" destId="{493170CF-25B9-47BF-8FF2-3C6F0F08FD43}"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50FFB8-F7EE-46F1-8AC9-287073C1A27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7D62E42-41BA-45DF-A149-C8E107A2E90A}">
      <dgm:prSet/>
      <dgm:spPr/>
      <dgm:t>
        <a:bodyPr/>
        <a:lstStyle/>
        <a:p>
          <a:r>
            <a:rPr lang="en-GB"/>
            <a:t>No Morals or Ethics required</a:t>
          </a:r>
          <a:endParaRPr lang="en-US"/>
        </a:p>
      </dgm:t>
    </dgm:pt>
    <dgm:pt modelId="{5A20842C-B976-4420-BA8C-D0C8CC2B067A}" type="parTrans" cxnId="{DDB1AE7D-EBA3-4055-A496-733DC4D5C66E}">
      <dgm:prSet/>
      <dgm:spPr/>
      <dgm:t>
        <a:bodyPr/>
        <a:lstStyle/>
        <a:p>
          <a:endParaRPr lang="en-US"/>
        </a:p>
      </dgm:t>
    </dgm:pt>
    <dgm:pt modelId="{1D498A4B-3667-4B61-8AD1-3ABB8FDBE9C2}" type="sibTrans" cxnId="{DDB1AE7D-EBA3-4055-A496-733DC4D5C66E}">
      <dgm:prSet/>
      <dgm:spPr/>
      <dgm:t>
        <a:bodyPr/>
        <a:lstStyle/>
        <a:p>
          <a:endParaRPr lang="en-US"/>
        </a:p>
      </dgm:t>
    </dgm:pt>
    <dgm:pt modelId="{96DD30AB-208E-47C7-89BF-51A0E3095ECD}">
      <dgm:prSet/>
      <dgm:spPr/>
      <dgm:t>
        <a:bodyPr/>
        <a:lstStyle/>
        <a:p>
          <a:r>
            <a:rPr lang="en-GB"/>
            <a:t>Infallible Risk-Free Model</a:t>
          </a:r>
          <a:endParaRPr lang="en-US"/>
        </a:p>
      </dgm:t>
    </dgm:pt>
    <dgm:pt modelId="{A48BC1AB-395A-4E68-AABB-4DAE07CC0D53}" type="parTrans" cxnId="{96B71738-11CE-480D-8788-F57F88FBA5FB}">
      <dgm:prSet/>
      <dgm:spPr/>
      <dgm:t>
        <a:bodyPr/>
        <a:lstStyle/>
        <a:p>
          <a:endParaRPr lang="en-US"/>
        </a:p>
      </dgm:t>
    </dgm:pt>
    <dgm:pt modelId="{0314F14D-1EE9-4B40-AF59-A4E486D0AE43}" type="sibTrans" cxnId="{96B71738-11CE-480D-8788-F57F88FBA5FB}">
      <dgm:prSet/>
      <dgm:spPr/>
      <dgm:t>
        <a:bodyPr/>
        <a:lstStyle/>
        <a:p>
          <a:endParaRPr lang="en-US"/>
        </a:p>
      </dgm:t>
    </dgm:pt>
    <dgm:pt modelId="{302911B7-DA52-47FF-855A-8D2E50265AA8}">
      <dgm:prSet/>
      <dgm:spPr/>
      <dgm:t>
        <a:bodyPr/>
        <a:lstStyle/>
        <a:p>
          <a:r>
            <a:rPr lang="en-GB"/>
            <a:t>Fully Indemnified Business, No Courts</a:t>
          </a:r>
          <a:endParaRPr lang="en-US"/>
        </a:p>
      </dgm:t>
    </dgm:pt>
    <dgm:pt modelId="{0039F9E0-11A8-4AE4-A03F-2AF3847765BA}" type="parTrans" cxnId="{E2C2C8A9-2A02-4BE1-911F-6989944A7F27}">
      <dgm:prSet/>
      <dgm:spPr/>
      <dgm:t>
        <a:bodyPr/>
        <a:lstStyle/>
        <a:p>
          <a:endParaRPr lang="en-US"/>
        </a:p>
      </dgm:t>
    </dgm:pt>
    <dgm:pt modelId="{B345621C-50B7-4F16-986E-A3C76F083AC6}" type="sibTrans" cxnId="{E2C2C8A9-2A02-4BE1-911F-6989944A7F27}">
      <dgm:prSet/>
      <dgm:spPr/>
      <dgm:t>
        <a:bodyPr/>
        <a:lstStyle/>
        <a:p>
          <a:endParaRPr lang="en-US"/>
        </a:p>
      </dgm:t>
    </dgm:pt>
    <dgm:pt modelId="{9D7CE16E-97CE-4D81-9DE5-654CD90D36C2}">
      <dgm:prSet/>
      <dgm:spPr/>
      <dgm:t>
        <a:bodyPr/>
        <a:lstStyle/>
        <a:p>
          <a:r>
            <a:rPr lang="en-GB"/>
            <a:t>Guaranteed by Governments</a:t>
          </a:r>
          <a:endParaRPr lang="en-US"/>
        </a:p>
      </dgm:t>
    </dgm:pt>
    <dgm:pt modelId="{306E402A-BAB1-4DEF-AE5D-2CB1D6CB9020}" type="parTrans" cxnId="{C723DF4F-8B63-4A4F-9E20-9971185BFE89}">
      <dgm:prSet/>
      <dgm:spPr/>
      <dgm:t>
        <a:bodyPr/>
        <a:lstStyle/>
        <a:p>
          <a:endParaRPr lang="en-US"/>
        </a:p>
      </dgm:t>
    </dgm:pt>
    <dgm:pt modelId="{CE48CB9E-A375-4B69-AC47-CDF8A16B8919}" type="sibTrans" cxnId="{C723DF4F-8B63-4A4F-9E20-9971185BFE89}">
      <dgm:prSet/>
      <dgm:spPr/>
      <dgm:t>
        <a:bodyPr/>
        <a:lstStyle/>
        <a:p>
          <a:endParaRPr lang="en-US"/>
        </a:p>
      </dgm:t>
    </dgm:pt>
    <dgm:pt modelId="{757E0654-CE7E-483A-AC72-43B697B705C6}">
      <dgm:prSet/>
      <dgm:spPr/>
      <dgm:t>
        <a:bodyPr/>
        <a:lstStyle/>
        <a:p>
          <a:r>
            <a:rPr lang="en-GB"/>
            <a:t>Plunder Taxpayers through Deficit Borrowing</a:t>
          </a:r>
          <a:endParaRPr lang="en-US"/>
        </a:p>
      </dgm:t>
    </dgm:pt>
    <dgm:pt modelId="{AB4EE7CB-3521-4B34-A21B-4E2F178A0BB5}" type="parTrans" cxnId="{33B75099-A79A-4798-977A-484BEB82F6B9}">
      <dgm:prSet/>
      <dgm:spPr/>
      <dgm:t>
        <a:bodyPr/>
        <a:lstStyle/>
        <a:p>
          <a:endParaRPr lang="en-US"/>
        </a:p>
      </dgm:t>
    </dgm:pt>
    <dgm:pt modelId="{AB77CB6C-6212-41AF-B7B3-A562205DCCE3}" type="sibTrans" cxnId="{33B75099-A79A-4798-977A-484BEB82F6B9}">
      <dgm:prSet/>
      <dgm:spPr/>
      <dgm:t>
        <a:bodyPr/>
        <a:lstStyle/>
        <a:p>
          <a:endParaRPr lang="en-US"/>
        </a:p>
      </dgm:t>
    </dgm:pt>
    <dgm:pt modelId="{31F7B092-8C2E-4290-A980-662EB345FBB7}">
      <dgm:prSet/>
      <dgm:spPr/>
      <dgm:t>
        <a:bodyPr/>
        <a:lstStyle/>
        <a:p>
          <a:r>
            <a:rPr lang="en-GB" dirty="0"/>
            <a:t>Create Global Demand by Mass Anxieties but no advertising required </a:t>
          </a:r>
          <a:endParaRPr lang="en-US" dirty="0"/>
        </a:p>
      </dgm:t>
    </dgm:pt>
    <dgm:pt modelId="{AC26037A-1544-4A7E-AA53-C2659551FC11}" type="parTrans" cxnId="{F5D85505-4620-4F63-B8CC-95B2E1ED2B14}">
      <dgm:prSet/>
      <dgm:spPr/>
      <dgm:t>
        <a:bodyPr/>
        <a:lstStyle/>
        <a:p>
          <a:endParaRPr lang="en-US"/>
        </a:p>
      </dgm:t>
    </dgm:pt>
    <dgm:pt modelId="{2AE5992E-F282-4FF8-BB14-4ACE6DC96FEA}" type="sibTrans" cxnId="{F5D85505-4620-4F63-B8CC-95B2E1ED2B14}">
      <dgm:prSet/>
      <dgm:spPr/>
      <dgm:t>
        <a:bodyPr/>
        <a:lstStyle/>
        <a:p>
          <a:endParaRPr lang="en-US"/>
        </a:p>
      </dgm:t>
    </dgm:pt>
    <dgm:pt modelId="{FDD4ED29-D3DF-404A-9BD7-4A62FFF0B9E7}">
      <dgm:prSet/>
      <dgm:spPr/>
      <dgm:t>
        <a:bodyPr/>
        <a:lstStyle/>
        <a:p>
          <a:r>
            <a:rPr lang="en-GB"/>
            <a:t>Totally Reliant &amp; Captive Regulation, will deliver your marketing punch</a:t>
          </a:r>
          <a:endParaRPr lang="en-US"/>
        </a:p>
      </dgm:t>
    </dgm:pt>
    <dgm:pt modelId="{43334957-4F97-48EB-ADD0-7A271DE02671}" type="parTrans" cxnId="{B325B099-9822-4D14-9A1C-7E912B55CF15}">
      <dgm:prSet/>
      <dgm:spPr/>
      <dgm:t>
        <a:bodyPr/>
        <a:lstStyle/>
        <a:p>
          <a:endParaRPr lang="en-US"/>
        </a:p>
      </dgm:t>
    </dgm:pt>
    <dgm:pt modelId="{CB82B4B3-20E8-491B-A583-83755B29F1EF}" type="sibTrans" cxnId="{B325B099-9822-4D14-9A1C-7E912B55CF15}">
      <dgm:prSet/>
      <dgm:spPr/>
      <dgm:t>
        <a:bodyPr/>
        <a:lstStyle/>
        <a:p>
          <a:endParaRPr lang="en-US"/>
        </a:p>
      </dgm:t>
    </dgm:pt>
    <dgm:pt modelId="{0515ACEA-399A-44BD-80FD-583B7B550940}">
      <dgm:prSet/>
      <dgm:spPr/>
      <dgm:t>
        <a:bodyPr/>
        <a:lstStyle/>
        <a:p>
          <a:r>
            <a:rPr lang="en-GB"/>
            <a:t>Power to confine people in their homes until they submit to you</a:t>
          </a:r>
          <a:endParaRPr lang="en-US"/>
        </a:p>
      </dgm:t>
    </dgm:pt>
    <dgm:pt modelId="{D9BF99C7-1FB0-42B4-8F68-DF4A68DB6C1E}" type="parTrans" cxnId="{21FB547D-9494-42F4-B168-0334E87A3ADC}">
      <dgm:prSet/>
      <dgm:spPr/>
      <dgm:t>
        <a:bodyPr/>
        <a:lstStyle/>
        <a:p>
          <a:endParaRPr lang="en-US"/>
        </a:p>
      </dgm:t>
    </dgm:pt>
    <dgm:pt modelId="{896C6E07-4EC4-4F2D-A34B-12B6C66C6625}" type="sibTrans" cxnId="{21FB547D-9494-42F4-B168-0334E87A3ADC}">
      <dgm:prSet/>
      <dgm:spPr/>
      <dgm:t>
        <a:bodyPr/>
        <a:lstStyle/>
        <a:p>
          <a:endParaRPr lang="en-US"/>
        </a:p>
      </dgm:t>
    </dgm:pt>
    <dgm:pt modelId="{0728CAA6-FA96-45D8-8281-1A9D13B3F6BE}">
      <dgm:prSet/>
      <dgm:spPr/>
      <dgm:t>
        <a:bodyPr/>
        <a:lstStyle/>
        <a:p>
          <a:r>
            <a:rPr lang="en-GB"/>
            <a:t>Wash Rinse Repeat </a:t>
          </a:r>
          <a:endParaRPr lang="en-US"/>
        </a:p>
      </dgm:t>
    </dgm:pt>
    <dgm:pt modelId="{3298E7E9-E8BA-4238-9B9D-70E398EE3017}" type="parTrans" cxnId="{800B75B9-9747-4DC2-937D-CE7EC67F28DF}">
      <dgm:prSet/>
      <dgm:spPr/>
      <dgm:t>
        <a:bodyPr/>
        <a:lstStyle/>
        <a:p>
          <a:endParaRPr lang="en-US"/>
        </a:p>
      </dgm:t>
    </dgm:pt>
    <dgm:pt modelId="{48C8EB09-C284-4032-BB6D-B5345CFC3DA7}" type="sibTrans" cxnId="{800B75B9-9747-4DC2-937D-CE7EC67F28DF}">
      <dgm:prSet/>
      <dgm:spPr/>
      <dgm:t>
        <a:bodyPr/>
        <a:lstStyle/>
        <a:p>
          <a:endParaRPr lang="en-US"/>
        </a:p>
      </dgm:t>
    </dgm:pt>
    <dgm:pt modelId="{FDE71EBC-A667-4938-857C-ABE3DD31C277}">
      <dgm:prSet/>
      <dgm:spPr/>
      <dgm:t>
        <a:bodyPr/>
        <a:lstStyle/>
        <a:p>
          <a:r>
            <a:rPr lang="en-GB"/>
            <a:t>Work with Nation States to weaponise the next one</a:t>
          </a:r>
          <a:endParaRPr lang="en-US"/>
        </a:p>
      </dgm:t>
    </dgm:pt>
    <dgm:pt modelId="{2B474E29-C70F-4134-AFC6-820E4762000C}" type="parTrans" cxnId="{2CF965E9-060B-4EFA-AF83-B442A1CFFF9B}">
      <dgm:prSet/>
      <dgm:spPr/>
      <dgm:t>
        <a:bodyPr/>
        <a:lstStyle/>
        <a:p>
          <a:endParaRPr lang="en-US"/>
        </a:p>
      </dgm:t>
    </dgm:pt>
    <dgm:pt modelId="{BF70C6D5-058F-416B-896E-4594583F4325}" type="sibTrans" cxnId="{2CF965E9-060B-4EFA-AF83-B442A1CFFF9B}">
      <dgm:prSet/>
      <dgm:spPr/>
      <dgm:t>
        <a:bodyPr/>
        <a:lstStyle/>
        <a:p>
          <a:endParaRPr lang="en-US"/>
        </a:p>
      </dgm:t>
    </dgm:pt>
    <dgm:pt modelId="{328E01F5-B854-4EA9-9A61-E751B8EFCB6F}" type="pres">
      <dgm:prSet presAssocID="{9650FFB8-F7EE-46F1-8AC9-287073C1A276}" presName="diagram" presStyleCnt="0">
        <dgm:presLayoutVars>
          <dgm:dir/>
          <dgm:resizeHandles val="exact"/>
        </dgm:presLayoutVars>
      </dgm:prSet>
      <dgm:spPr/>
    </dgm:pt>
    <dgm:pt modelId="{52FDE955-832F-41FC-AA18-6B8A217B6254}" type="pres">
      <dgm:prSet presAssocID="{37D62E42-41BA-45DF-A149-C8E107A2E90A}" presName="node" presStyleLbl="node1" presStyleIdx="0" presStyleCnt="10">
        <dgm:presLayoutVars>
          <dgm:bulletEnabled val="1"/>
        </dgm:presLayoutVars>
      </dgm:prSet>
      <dgm:spPr/>
    </dgm:pt>
    <dgm:pt modelId="{DAEA7653-C81E-48FD-809E-EE41E4652C64}" type="pres">
      <dgm:prSet presAssocID="{1D498A4B-3667-4B61-8AD1-3ABB8FDBE9C2}" presName="sibTrans" presStyleCnt="0"/>
      <dgm:spPr/>
    </dgm:pt>
    <dgm:pt modelId="{C3F6E446-09BB-4766-9D46-6A3C5BF476A1}" type="pres">
      <dgm:prSet presAssocID="{96DD30AB-208E-47C7-89BF-51A0E3095ECD}" presName="node" presStyleLbl="node1" presStyleIdx="1" presStyleCnt="10">
        <dgm:presLayoutVars>
          <dgm:bulletEnabled val="1"/>
        </dgm:presLayoutVars>
      </dgm:prSet>
      <dgm:spPr/>
    </dgm:pt>
    <dgm:pt modelId="{4FF961F1-2449-42F0-A7DE-3915B59A8B96}" type="pres">
      <dgm:prSet presAssocID="{0314F14D-1EE9-4B40-AF59-A4E486D0AE43}" presName="sibTrans" presStyleCnt="0"/>
      <dgm:spPr/>
    </dgm:pt>
    <dgm:pt modelId="{875E8188-849C-4BF9-902F-7C58F5F0D0B7}" type="pres">
      <dgm:prSet presAssocID="{302911B7-DA52-47FF-855A-8D2E50265AA8}" presName="node" presStyleLbl="node1" presStyleIdx="2" presStyleCnt="10">
        <dgm:presLayoutVars>
          <dgm:bulletEnabled val="1"/>
        </dgm:presLayoutVars>
      </dgm:prSet>
      <dgm:spPr/>
    </dgm:pt>
    <dgm:pt modelId="{10B62DC1-6739-4A4C-BB37-2806B302FCB0}" type="pres">
      <dgm:prSet presAssocID="{B345621C-50B7-4F16-986E-A3C76F083AC6}" presName="sibTrans" presStyleCnt="0"/>
      <dgm:spPr/>
    </dgm:pt>
    <dgm:pt modelId="{4D3F8DA4-38E6-4ADC-B1B1-CC0C6AF83C56}" type="pres">
      <dgm:prSet presAssocID="{9D7CE16E-97CE-4D81-9DE5-654CD90D36C2}" presName="node" presStyleLbl="node1" presStyleIdx="3" presStyleCnt="10">
        <dgm:presLayoutVars>
          <dgm:bulletEnabled val="1"/>
        </dgm:presLayoutVars>
      </dgm:prSet>
      <dgm:spPr/>
    </dgm:pt>
    <dgm:pt modelId="{93626C8F-0A6E-4FCC-98C5-7AEC24D7F9FB}" type="pres">
      <dgm:prSet presAssocID="{CE48CB9E-A375-4B69-AC47-CDF8A16B8919}" presName="sibTrans" presStyleCnt="0"/>
      <dgm:spPr/>
    </dgm:pt>
    <dgm:pt modelId="{599D09A9-4EFE-41FE-BE38-E1995B856A9D}" type="pres">
      <dgm:prSet presAssocID="{757E0654-CE7E-483A-AC72-43B697B705C6}" presName="node" presStyleLbl="node1" presStyleIdx="4" presStyleCnt="10">
        <dgm:presLayoutVars>
          <dgm:bulletEnabled val="1"/>
        </dgm:presLayoutVars>
      </dgm:prSet>
      <dgm:spPr/>
    </dgm:pt>
    <dgm:pt modelId="{A4C5B752-A281-4603-B572-159067AAA821}" type="pres">
      <dgm:prSet presAssocID="{AB77CB6C-6212-41AF-B7B3-A562205DCCE3}" presName="sibTrans" presStyleCnt="0"/>
      <dgm:spPr/>
    </dgm:pt>
    <dgm:pt modelId="{812CA7C5-4D60-4E4A-B71A-E7626708D048}" type="pres">
      <dgm:prSet presAssocID="{31F7B092-8C2E-4290-A980-662EB345FBB7}" presName="node" presStyleLbl="node1" presStyleIdx="5" presStyleCnt="10">
        <dgm:presLayoutVars>
          <dgm:bulletEnabled val="1"/>
        </dgm:presLayoutVars>
      </dgm:prSet>
      <dgm:spPr/>
    </dgm:pt>
    <dgm:pt modelId="{04CF5CA5-1259-4D61-AB39-155B8E585E23}" type="pres">
      <dgm:prSet presAssocID="{2AE5992E-F282-4FF8-BB14-4ACE6DC96FEA}" presName="sibTrans" presStyleCnt="0"/>
      <dgm:spPr/>
    </dgm:pt>
    <dgm:pt modelId="{414E7440-15FF-43CD-92C0-323FBE18BEB0}" type="pres">
      <dgm:prSet presAssocID="{FDD4ED29-D3DF-404A-9BD7-4A62FFF0B9E7}" presName="node" presStyleLbl="node1" presStyleIdx="6" presStyleCnt="10">
        <dgm:presLayoutVars>
          <dgm:bulletEnabled val="1"/>
        </dgm:presLayoutVars>
      </dgm:prSet>
      <dgm:spPr/>
    </dgm:pt>
    <dgm:pt modelId="{7F7EB2D3-BE34-4411-9B19-E75B97FACEC9}" type="pres">
      <dgm:prSet presAssocID="{CB82B4B3-20E8-491B-A583-83755B29F1EF}" presName="sibTrans" presStyleCnt="0"/>
      <dgm:spPr/>
    </dgm:pt>
    <dgm:pt modelId="{35D33D57-11DB-449C-B6F4-C83DC33ECE91}" type="pres">
      <dgm:prSet presAssocID="{0515ACEA-399A-44BD-80FD-583B7B550940}" presName="node" presStyleLbl="node1" presStyleIdx="7" presStyleCnt="10">
        <dgm:presLayoutVars>
          <dgm:bulletEnabled val="1"/>
        </dgm:presLayoutVars>
      </dgm:prSet>
      <dgm:spPr/>
    </dgm:pt>
    <dgm:pt modelId="{EB86A675-473F-446A-BDD0-DCF7C18D2291}" type="pres">
      <dgm:prSet presAssocID="{896C6E07-4EC4-4F2D-A34B-12B6C66C6625}" presName="sibTrans" presStyleCnt="0"/>
      <dgm:spPr/>
    </dgm:pt>
    <dgm:pt modelId="{72C4319C-1178-4AB9-B4BF-29FB440E30A7}" type="pres">
      <dgm:prSet presAssocID="{0728CAA6-FA96-45D8-8281-1A9D13B3F6BE}" presName="node" presStyleLbl="node1" presStyleIdx="8" presStyleCnt="10">
        <dgm:presLayoutVars>
          <dgm:bulletEnabled val="1"/>
        </dgm:presLayoutVars>
      </dgm:prSet>
      <dgm:spPr/>
    </dgm:pt>
    <dgm:pt modelId="{AAE9B9EB-B1D9-440B-869D-B66D552278B8}" type="pres">
      <dgm:prSet presAssocID="{48C8EB09-C284-4032-BB6D-B5345CFC3DA7}" presName="sibTrans" presStyleCnt="0"/>
      <dgm:spPr/>
    </dgm:pt>
    <dgm:pt modelId="{BB1A134D-A5DC-4950-AB39-CA86B531F1AB}" type="pres">
      <dgm:prSet presAssocID="{FDE71EBC-A667-4938-857C-ABE3DD31C277}" presName="node" presStyleLbl="node1" presStyleIdx="9" presStyleCnt="10">
        <dgm:presLayoutVars>
          <dgm:bulletEnabled val="1"/>
        </dgm:presLayoutVars>
      </dgm:prSet>
      <dgm:spPr/>
    </dgm:pt>
  </dgm:ptLst>
  <dgm:cxnLst>
    <dgm:cxn modelId="{F5D85505-4620-4F63-B8CC-95B2E1ED2B14}" srcId="{9650FFB8-F7EE-46F1-8AC9-287073C1A276}" destId="{31F7B092-8C2E-4290-A980-662EB345FBB7}" srcOrd="5" destOrd="0" parTransId="{AC26037A-1544-4A7E-AA53-C2659551FC11}" sibTransId="{2AE5992E-F282-4FF8-BB14-4ACE6DC96FEA}"/>
    <dgm:cxn modelId="{FC3AA50A-B169-460A-A015-0C4B946DF35E}" type="presOf" srcId="{9650FFB8-F7EE-46F1-8AC9-287073C1A276}" destId="{328E01F5-B854-4EA9-9A61-E751B8EFCB6F}" srcOrd="0" destOrd="0" presId="urn:microsoft.com/office/officeart/2005/8/layout/default"/>
    <dgm:cxn modelId="{96B71738-11CE-480D-8788-F57F88FBA5FB}" srcId="{9650FFB8-F7EE-46F1-8AC9-287073C1A276}" destId="{96DD30AB-208E-47C7-89BF-51A0E3095ECD}" srcOrd="1" destOrd="0" parTransId="{A48BC1AB-395A-4E68-AABB-4DAE07CC0D53}" sibTransId="{0314F14D-1EE9-4B40-AF59-A4E486D0AE43}"/>
    <dgm:cxn modelId="{6BB8E141-39BF-480F-81BA-40E75EF6E496}" type="presOf" srcId="{0515ACEA-399A-44BD-80FD-583B7B550940}" destId="{35D33D57-11DB-449C-B6F4-C83DC33ECE91}" srcOrd="0" destOrd="0" presId="urn:microsoft.com/office/officeart/2005/8/layout/default"/>
    <dgm:cxn modelId="{676A2A42-6314-4F34-9A5E-BB8BDF2DF79E}" type="presOf" srcId="{31F7B092-8C2E-4290-A980-662EB345FBB7}" destId="{812CA7C5-4D60-4E4A-B71A-E7626708D048}" srcOrd="0" destOrd="0" presId="urn:microsoft.com/office/officeart/2005/8/layout/default"/>
    <dgm:cxn modelId="{606D7642-A8F1-437B-AEAC-513DC5EB035C}" type="presOf" srcId="{302911B7-DA52-47FF-855A-8D2E50265AA8}" destId="{875E8188-849C-4BF9-902F-7C58F5F0D0B7}" srcOrd="0" destOrd="0" presId="urn:microsoft.com/office/officeart/2005/8/layout/default"/>
    <dgm:cxn modelId="{C723DF4F-8B63-4A4F-9E20-9971185BFE89}" srcId="{9650FFB8-F7EE-46F1-8AC9-287073C1A276}" destId="{9D7CE16E-97CE-4D81-9DE5-654CD90D36C2}" srcOrd="3" destOrd="0" parTransId="{306E402A-BAB1-4DEF-AE5D-2CB1D6CB9020}" sibTransId="{CE48CB9E-A375-4B69-AC47-CDF8A16B8919}"/>
    <dgm:cxn modelId="{9DA77951-95C1-4340-B9E1-4A22882CD81D}" type="presOf" srcId="{96DD30AB-208E-47C7-89BF-51A0E3095ECD}" destId="{C3F6E446-09BB-4766-9D46-6A3C5BF476A1}" srcOrd="0" destOrd="0" presId="urn:microsoft.com/office/officeart/2005/8/layout/default"/>
    <dgm:cxn modelId="{1198C775-F766-461B-B4B6-964741C6EE47}" type="presOf" srcId="{FDD4ED29-D3DF-404A-9BD7-4A62FFF0B9E7}" destId="{414E7440-15FF-43CD-92C0-323FBE18BEB0}" srcOrd="0" destOrd="0" presId="urn:microsoft.com/office/officeart/2005/8/layout/default"/>
    <dgm:cxn modelId="{21FB547D-9494-42F4-B168-0334E87A3ADC}" srcId="{9650FFB8-F7EE-46F1-8AC9-287073C1A276}" destId="{0515ACEA-399A-44BD-80FD-583B7B550940}" srcOrd="7" destOrd="0" parTransId="{D9BF99C7-1FB0-42B4-8F68-DF4A68DB6C1E}" sibTransId="{896C6E07-4EC4-4F2D-A34B-12B6C66C6625}"/>
    <dgm:cxn modelId="{DDB1AE7D-EBA3-4055-A496-733DC4D5C66E}" srcId="{9650FFB8-F7EE-46F1-8AC9-287073C1A276}" destId="{37D62E42-41BA-45DF-A149-C8E107A2E90A}" srcOrd="0" destOrd="0" parTransId="{5A20842C-B976-4420-BA8C-D0C8CC2B067A}" sibTransId="{1D498A4B-3667-4B61-8AD1-3ABB8FDBE9C2}"/>
    <dgm:cxn modelId="{33B75099-A79A-4798-977A-484BEB82F6B9}" srcId="{9650FFB8-F7EE-46F1-8AC9-287073C1A276}" destId="{757E0654-CE7E-483A-AC72-43B697B705C6}" srcOrd="4" destOrd="0" parTransId="{AB4EE7CB-3521-4B34-A21B-4E2F178A0BB5}" sibTransId="{AB77CB6C-6212-41AF-B7B3-A562205DCCE3}"/>
    <dgm:cxn modelId="{B325B099-9822-4D14-9A1C-7E912B55CF15}" srcId="{9650FFB8-F7EE-46F1-8AC9-287073C1A276}" destId="{FDD4ED29-D3DF-404A-9BD7-4A62FFF0B9E7}" srcOrd="6" destOrd="0" parTransId="{43334957-4F97-48EB-ADD0-7A271DE02671}" sibTransId="{CB82B4B3-20E8-491B-A583-83755B29F1EF}"/>
    <dgm:cxn modelId="{E2C2C8A9-2A02-4BE1-911F-6989944A7F27}" srcId="{9650FFB8-F7EE-46F1-8AC9-287073C1A276}" destId="{302911B7-DA52-47FF-855A-8D2E50265AA8}" srcOrd="2" destOrd="0" parTransId="{0039F9E0-11A8-4AE4-A03F-2AF3847765BA}" sibTransId="{B345621C-50B7-4F16-986E-A3C76F083AC6}"/>
    <dgm:cxn modelId="{800B75B9-9747-4DC2-937D-CE7EC67F28DF}" srcId="{9650FFB8-F7EE-46F1-8AC9-287073C1A276}" destId="{0728CAA6-FA96-45D8-8281-1A9D13B3F6BE}" srcOrd="8" destOrd="0" parTransId="{3298E7E9-E8BA-4238-9B9D-70E398EE3017}" sibTransId="{48C8EB09-C284-4032-BB6D-B5345CFC3DA7}"/>
    <dgm:cxn modelId="{4BE04CC3-BB10-4BA6-8655-FC1C8E521F70}" type="presOf" srcId="{FDE71EBC-A667-4938-857C-ABE3DD31C277}" destId="{BB1A134D-A5DC-4950-AB39-CA86B531F1AB}" srcOrd="0" destOrd="0" presId="urn:microsoft.com/office/officeart/2005/8/layout/default"/>
    <dgm:cxn modelId="{49CDF6C9-977C-41AD-A458-4A56CFDED513}" type="presOf" srcId="{37D62E42-41BA-45DF-A149-C8E107A2E90A}" destId="{52FDE955-832F-41FC-AA18-6B8A217B6254}" srcOrd="0" destOrd="0" presId="urn:microsoft.com/office/officeart/2005/8/layout/default"/>
    <dgm:cxn modelId="{AED5B7E2-1522-4CBB-9F88-4F6BF3021D24}" type="presOf" srcId="{9D7CE16E-97CE-4D81-9DE5-654CD90D36C2}" destId="{4D3F8DA4-38E6-4ADC-B1B1-CC0C6AF83C56}" srcOrd="0" destOrd="0" presId="urn:microsoft.com/office/officeart/2005/8/layout/default"/>
    <dgm:cxn modelId="{1E5346E7-F0B0-41B5-9C95-FC6A31F4E7B7}" type="presOf" srcId="{757E0654-CE7E-483A-AC72-43B697B705C6}" destId="{599D09A9-4EFE-41FE-BE38-E1995B856A9D}" srcOrd="0" destOrd="0" presId="urn:microsoft.com/office/officeart/2005/8/layout/default"/>
    <dgm:cxn modelId="{2CF965E9-060B-4EFA-AF83-B442A1CFFF9B}" srcId="{9650FFB8-F7EE-46F1-8AC9-287073C1A276}" destId="{FDE71EBC-A667-4938-857C-ABE3DD31C277}" srcOrd="9" destOrd="0" parTransId="{2B474E29-C70F-4134-AFC6-820E4762000C}" sibTransId="{BF70C6D5-058F-416B-896E-4594583F4325}"/>
    <dgm:cxn modelId="{2BA67BFA-7CFC-48EC-9D6A-C1F1B437CE69}" type="presOf" srcId="{0728CAA6-FA96-45D8-8281-1A9D13B3F6BE}" destId="{72C4319C-1178-4AB9-B4BF-29FB440E30A7}" srcOrd="0" destOrd="0" presId="urn:microsoft.com/office/officeart/2005/8/layout/default"/>
    <dgm:cxn modelId="{734CCC81-0CC0-4C4E-BDB5-43CBE339C698}" type="presParOf" srcId="{328E01F5-B854-4EA9-9A61-E751B8EFCB6F}" destId="{52FDE955-832F-41FC-AA18-6B8A217B6254}" srcOrd="0" destOrd="0" presId="urn:microsoft.com/office/officeart/2005/8/layout/default"/>
    <dgm:cxn modelId="{B50DB2C7-B2BA-40AA-AE56-8C8189B2865D}" type="presParOf" srcId="{328E01F5-B854-4EA9-9A61-E751B8EFCB6F}" destId="{DAEA7653-C81E-48FD-809E-EE41E4652C64}" srcOrd="1" destOrd="0" presId="urn:microsoft.com/office/officeart/2005/8/layout/default"/>
    <dgm:cxn modelId="{5379EAD9-A52A-4E07-99EF-F2DD7BDA41B9}" type="presParOf" srcId="{328E01F5-B854-4EA9-9A61-E751B8EFCB6F}" destId="{C3F6E446-09BB-4766-9D46-6A3C5BF476A1}" srcOrd="2" destOrd="0" presId="urn:microsoft.com/office/officeart/2005/8/layout/default"/>
    <dgm:cxn modelId="{FB5C74FC-305D-4A08-A752-0733DDBC2FAB}" type="presParOf" srcId="{328E01F5-B854-4EA9-9A61-E751B8EFCB6F}" destId="{4FF961F1-2449-42F0-A7DE-3915B59A8B96}" srcOrd="3" destOrd="0" presId="urn:microsoft.com/office/officeart/2005/8/layout/default"/>
    <dgm:cxn modelId="{A0306090-D9FC-43F4-9252-464A701A3EB6}" type="presParOf" srcId="{328E01F5-B854-4EA9-9A61-E751B8EFCB6F}" destId="{875E8188-849C-4BF9-902F-7C58F5F0D0B7}" srcOrd="4" destOrd="0" presId="urn:microsoft.com/office/officeart/2005/8/layout/default"/>
    <dgm:cxn modelId="{C661F4E6-1FD8-4E34-8FE6-C59B930C11CA}" type="presParOf" srcId="{328E01F5-B854-4EA9-9A61-E751B8EFCB6F}" destId="{10B62DC1-6739-4A4C-BB37-2806B302FCB0}" srcOrd="5" destOrd="0" presId="urn:microsoft.com/office/officeart/2005/8/layout/default"/>
    <dgm:cxn modelId="{BAE554D7-5159-43F3-A9F8-55EDFF1BEF14}" type="presParOf" srcId="{328E01F5-B854-4EA9-9A61-E751B8EFCB6F}" destId="{4D3F8DA4-38E6-4ADC-B1B1-CC0C6AF83C56}" srcOrd="6" destOrd="0" presId="urn:microsoft.com/office/officeart/2005/8/layout/default"/>
    <dgm:cxn modelId="{50F3EF0C-6EF1-4AE2-A2D2-72F1C0AAFC1A}" type="presParOf" srcId="{328E01F5-B854-4EA9-9A61-E751B8EFCB6F}" destId="{93626C8F-0A6E-4FCC-98C5-7AEC24D7F9FB}" srcOrd="7" destOrd="0" presId="urn:microsoft.com/office/officeart/2005/8/layout/default"/>
    <dgm:cxn modelId="{A4B72CC1-0072-459B-B6D0-FC60C9946B53}" type="presParOf" srcId="{328E01F5-B854-4EA9-9A61-E751B8EFCB6F}" destId="{599D09A9-4EFE-41FE-BE38-E1995B856A9D}" srcOrd="8" destOrd="0" presId="urn:microsoft.com/office/officeart/2005/8/layout/default"/>
    <dgm:cxn modelId="{7D48881C-A7A7-4069-96C4-E280E0F70E92}" type="presParOf" srcId="{328E01F5-B854-4EA9-9A61-E751B8EFCB6F}" destId="{A4C5B752-A281-4603-B572-159067AAA821}" srcOrd="9" destOrd="0" presId="urn:microsoft.com/office/officeart/2005/8/layout/default"/>
    <dgm:cxn modelId="{1CD094FF-C23A-40DF-8155-67ED70E10045}" type="presParOf" srcId="{328E01F5-B854-4EA9-9A61-E751B8EFCB6F}" destId="{812CA7C5-4D60-4E4A-B71A-E7626708D048}" srcOrd="10" destOrd="0" presId="urn:microsoft.com/office/officeart/2005/8/layout/default"/>
    <dgm:cxn modelId="{BF10DFD4-457A-4E65-8DA2-00344E35DB35}" type="presParOf" srcId="{328E01F5-B854-4EA9-9A61-E751B8EFCB6F}" destId="{04CF5CA5-1259-4D61-AB39-155B8E585E23}" srcOrd="11" destOrd="0" presId="urn:microsoft.com/office/officeart/2005/8/layout/default"/>
    <dgm:cxn modelId="{2B73D2BB-9468-44FF-9739-65D07E0C249B}" type="presParOf" srcId="{328E01F5-B854-4EA9-9A61-E751B8EFCB6F}" destId="{414E7440-15FF-43CD-92C0-323FBE18BEB0}" srcOrd="12" destOrd="0" presId="urn:microsoft.com/office/officeart/2005/8/layout/default"/>
    <dgm:cxn modelId="{16527865-7446-43C8-9C92-8D317FE911E6}" type="presParOf" srcId="{328E01F5-B854-4EA9-9A61-E751B8EFCB6F}" destId="{7F7EB2D3-BE34-4411-9B19-E75B97FACEC9}" srcOrd="13" destOrd="0" presId="urn:microsoft.com/office/officeart/2005/8/layout/default"/>
    <dgm:cxn modelId="{487BF03A-B36A-43AB-B8DA-5754A8B3DBA2}" type="presParOf" srcId="{328E01F5-B854-4EA9-9A61-E751B8EFCB6F}" destId="{35D33D57-11DB-449C-B6F4-C83DC33ECE91}" srcOrd="14" destOrd="0" presId="urn:microsoft.com/office/officeart/2005/8/layout/default"/>
    <dgm:cxn modelId="{A18A95EC-9DC6-4F35-A315-B10462B650BB}" type="presParOf" srcId="{328E01F5-B854-4EA9-9A61-E751B8EFCB6F}" destId="{EB86A675-473F-446A-BDD0-DCF7C18D2291}" srcOrd="15" destOrd="0" presId="urn:microsoft.com/office/officeart/2005/8/layout/default"/>
    <dgm:cxn modelId="{3E3035EE-1307-4EB5-B921-1498A0AE2CE1}" type="presParOf" srcId="{328E01F5-B854-4EA9-9A61-E751B8EFCB6F}" destId="{72C4319C-1178-4AB9-B4BF-29FB440E30A7}" srcOrd="16" destOrd="0" presId="urn:microsoft.com/office/officeart/2005/8/layout/default"/>
    <dgm:cxn modelId="{8AADEA50-BB18-4FB0-81E9-D80C6DEC7D24}" type="presParOf" srcId="{328E01F5-B854-4EA9-9A61-E751B8EFCB6F}" destId="{AAE9B9EB-B1D9-440B-869D-B66D552278B8}" srcOrd="17" destOrd="0" presId="urn:microsoft.com/office/officeart/2005/8/layout/default"/>
    <dgm:cxn modelId="{C7BCBC07-E1DC-4EA0-BB7A-1697F42A1874}" type="presParOf" srcId="{328E01F5-B854-4EA9-9A61-E751B8EFCB6F}" destId="{BB1A134D-A5DC-4950-AB39-CA86B531F1AB}"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074EC5-9E3C-498D-8FBE-7D03D0E98F3B}">
      <dsp:nvSpPr>
        <dsp:cNvPr id="0" name=""/>
        <dsp:cNvSpPr/>
      </dsp:nvSpPr>
      <dsp:spPr>
        <a:xfrm>
          <a:off x="0" y="397113"/>
          <a:ext cx="5644573" cy="16415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BBC Report 21 June 2012 on Peter Sutherland Chairman Goldman Sachs, address to House of Lords committee on migration. </a:t>
          </a:r>
          <a:endParaRPr lang="en-US" sz="2300" kern="1200"/>
        </a:p>
      </dsp:txBody>
      <dsp:txXfrm>
        <a:off x="80132" y="477245"/>
        <a:ext cx="5484309" cy="1481245"/>
      </dsp:txXfrm>
    </dsp:sp>
    <dsp:sp modelId="{15205C71-68EC-4F7E-A969-51D71B22C5C3}">
      <dsp:nvSpPr>
        <dsp:cNvPr id="0" name=""/>
        <dsp:cNvSpPr/>
      </dsp:nvSpPr>
      <dsp:spPr>
        <a:xfrm>
          <a:off x="0" y="2104863"/>
          <a:ext cx="5644573" cy="16415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Migration was ‘</a:t>
          </a:r>
          <a:r>
            <a:rPr lang="en-GB" sz="2300" i="1" kern="1200"/>
            <a:t>a crucial dynamic for economic growth</a:t>
          </a:r>
          <a:r>
            <a:rPr lang="en-GB" sz="2300" kern="1200"/>
            <a:t>’ in some EU nations.</a:t>
          </a:r>
          <a:endParaRPr lang="en-US" sz="2300" kern="1200"/>
        </a:p>
      </dsp:txBody>
      <dsp:txXfrm>
        <a:off x="80132" y="2184995"/>
        <a:ext cx="5484309" cy="1481245"/>
      </dsp:txXfrm>
    </dsp:sp>
    <dsp:sp modelId="{206FB87B-A0FA-4598-8BAB-DA9E260D353C}">
      <dsp:nvSpPr>
        <dsp:cNvPr id="0" name=""/>
        <dsp:cNvSpPr/>
      </dsp:nvSpPr>
      <dsp:spPr>
        <a:xfrm>
          <a:off x="0" y="3812613"/>
          <a:ext cx="5644573" cy="16415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Criticised EU states targeting ‘</a:t>
          </a:r>
          <a:r>
            <a:rPr lang="en-GB" sz="2300" i="1" kern="1200" dirty="0"/>
            <a:t>highly skilled</a:t>
          </a:r>
          <a:r>
            <a:rPr lang="en-GB" sz="2300" kern="1200" dirty="0"/>
            <a:t>’ argued ‘</a:t>
          </a:r>
          <a:r>
            <a:rPr lang="en-GB" sz="2300" i="1" kern="1200" dirty="0"/>
            <a:t>at the basic level individuals should have a freedom of choice’ about whether to come and study or work in another country</a:t>
          </a:r>
          <a:r>
            <a:rPr lang="en-GB" sz="2300" kern="1200" dirty="0"/>
            <a:t>’</a:t>
          </a:r>
          <a:endParaRPr lang="en-US" sz="2300" kern="1200" dirty="0"/>
        </a:p>
      </dsp:txBody>
      <dsp:txXfrm>
        <a:off x="80132" y="3892745"/>
        <a:ext cx="5484309" cy="14812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DBD04-9AA7-44FE-AB81-11776646FE8F}">
      <dsp:nvSpPr>
        <dsp:cNvPr id="0" name=""/>
        <dsp:cNvSpPr/>
      </dsp:nvSpPr>
      <dsp:spPr>
        <a:xfrm>
          <a:off x="0" y="10248"/>
          <a:ext cx="3025303" cy="1070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March 2006 the European Commission Legal Certainty Group gets a fulsome response from Federal Reserve Bank of New York</a:t>
          </a:r>
        </a:p>
      </dsp:txBody>
      <dsp:txXfrm>
        <a:off x="52260" y="62508"/>
        <a:ext cx="2920783" cy="966030"/>
      </dsp:txXfrm>
    </dsp:sp>
    <dsp:sp modelId="{43FA6F2B-5131-4A90-A96E-AEB70AD1237F}">
      <dsp:nvSpPr>
        <dsp:cNvPr id="0" name=""/>
        <dsp:cNvSpPr/>
      </dsp:nvSpPr>
      <dsp:spPr>
        <a:xfrm>
          <a:off x="0" y="1123998"/>
          <a:ext cx="3025303" cy="1070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The full reply to the extensive Q &amp; A is in </a:t>
          </a:r>
          <a:r>
            <a:rPr lang="en-US" sz="1500" i="1" kern="1200"/>
            <a:t>The Great Taking </a:t>
          </a:r>
          <a:r>
            <a:rPr lang="en-US" sz="1500" kern="1200"/>
            <a:t>by David Webb</a:t>
          </a:r>
        </a:p>
      </dsp:txBody>
      <dsp:txXfrm>
        <a:off x="52260" y="1176258"/>
        <a:ext cx="2920783" cy="966030"/>
      </dsp:txXfrm>
    </dsp:sp>
    <dsp:sp modelId="{93CBA83F-C2AD-4113-808C-6FD25E33B068}">
      <dsp:nvSpPr>
        <dsp:cNvPr id="0" name=""/>
        <dsp:cNvSpPr/>
      </dsp:nvSpPr>
      <dsp:spPr>
        <a:xfrm>
          <a:off x="0" y="2237748"/>
          <a:ext cx="3025303" cy="1070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It is not opinion, but fact unearthed after deep dive into EU internals</a:t>
          </a:r>
        </a:p>
      </dsp:txBody>
      <dsp:txXfrm>
        <a:off x="52260" y="2290008"/>
        <a:ext cx="2920783" cy="966030"/>
      </dsp:txXfrm>
    </dsp:sp>
    <dsp:sp modelId="{1AE10224-1F92-4283-837F-8305B6E128C1}">
      <dsp:nvSpPr>
        <dsp:cNvPr id="0" name=""/>
        <dsp:cNvSpPr/>
      </dsp:nvSpPr>
      <dsp:spPr>
        <a:xfrm>
          <a:off x="0" y="3351498"/>
          <a:ext cx="3025303" cy="1070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It is why the reality of Hyper-Hypothecation aka collaterisation, is gathering amazement</a:t>
          </a:r>
        </a:p>
      </dsp:txBody>
      <dsp:txXfrm>
        <a:off x="52260" y="3403758"/>
        <a:ext cx="2920783" cy="966030"/>
      </dsp:txXfrm>
    </dsp:sp>
    <dsp:sp modelId="{A1EFB6B0-D415-4407-9792-5601E7F91A61}">
      <dsp:nvSpPr>
        <dsp:cNvPr id="0" name=""/>
        <dsp:cNvSpPr/>
      </dsp:nvSpPr>
      <dsp:spPr>
        <a:xfrm>
          <a:off x="0" y="4465248"/>
          <a:ext cx="3025303" cy="1070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Action must follow including in EU</a:t>
          </a:r>
        </a:p>
      </dsp:txBody>
      <dsp:txXfrm>
        <a:off x="52260" y="4517508"/>
        <a:ext cx="2920783" cy="9660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0081B0-7034-4E41-8C7B-98CE83D65BC1}">
      <dsp:nvSpPr>
        <dsp:cNvPr id="0" name=""/>
        <dsp:cNvSpPr/>
      </dsp:nvSpPr>
      <dsp:spPr>
        <a:xfrm rot="16200000">
          <a:off x="603964" y="1682750"/>
          <a:ext cx="435133" cy="985837"/>
        </a:xfrm>
        <a:prstGeom prst="round2Same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Sep. 2019</a:t>
          </a:r>
        </a:p>
      </dsp:txBody>
      <dsp:txXfrm rot="5400000">
        <a:off x="349854" y="1979343"/>
        <a:ext cx="964596" cy="392651"/>
      </dsp:txXfrm>
    </dsp:sp>
    <dsp:sp modelId="{4B31D5B4-FDE2-4E7E-8882-66ED93F55320}">
      <dsp:nvSpPr>
        <dsp:cNvPr id="0" name=""/>
        <dsp:cNvSpPr/>
      </dsp:nvSpPr>
      <dsp:spPr>
        <a:xfrm>
          <a:off x="0" y="0"/>
          <a:ext cx="1643062"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dirty="0"/>
            <a:t>first circulates, Chinese Govt raid Wuhan Lab</a:t>
          </a:r>
        </a:p>
      </dsp:txBody>
      <dsp:txXfrm>
        <a:off x="0" y="0"/>
        <a:ext cx="1643062" cy="1522968"/>
      </dsp:txXfrm>
    </dsp:sp>
    <dsp:sp modelId="{5726412F-5D14-47D6-AE9B-20CE9B5A56FE}">
      <dsp:nvSpPr>
        <dsp:cNvPr id="0" name=""/>
        <dsp:cNvSpPr/>
      </dsp:nvSpPr>
      <dsp:spPr>
        <a:xfrm>
          <a:off x="821531" y="1609995"/>
          <a:ext cx="0" cy="348107"/>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0F95D20-E6E8-4F68-8339-E6E0699D20AC}">
      <dsp:nvSpPr>
        <dsp:cNvPr id="0" name=""/>
        <dsp:cNvSpPr/>
      </dsp:nvSpPr>
      <dsp:spPr>
        <a:xfrm>
          <a:off x="778017" y="1522968"/>
          <a:ext cx="87026" cy="87026"/>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AB99720-B25F-4008-A6B9-ED2E518066B2}">
      <dsp:nvSpPr>
        <dsp:cNvPr id="0" name=""/>
        <dsp:cNvSpPr/>
      </dsp:nvSpPr>
      <dsp:spPr>
        <a:xfrm>
          <a:off x="1314449" y="1958102"/>
          <a:ext cx="985837" cy="435133"/>
        </a:xfrm>
        <a:prstGeom prst="rect">
          <a:avLst/>
        </a:prstGeom>
        <a:solidFill>
          <a:schemeClr val="accent2">
            <a:hueOff val="-161707"/>
            <a:satOff val="-9325"/>
            <a:lumOff val="959"/>
            <a:alphaOff val="0"/>
          </a:schemeClr>
        </a:solidFill>
        <a:ln w="12700" cap="flat" cmpd="sng" algn="ctr">
          <a:solidFill>
            <a:schemeClr val="accent2">
              <a:hueOff val="-161707"/>
              <a:satOff val="-9325"/>
              <a:lumOff val="959"/>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Sept</a:t>
          </a:r>
        </a:p>
      </dsp:txBody>
      <dsp:txXfrm>
        <a:off x="1314449" y="1958102"/>
        <a:ext cx="985837" cy="435133"/>
      </dsp:txXfrm>
    </dsp:sp>
    <dsp:sp modelId="{6B604080-29E2-49AB-88BF-156604A559AB}">
      <dsp:nvSpPr>
        <dsp:cNvPr id="0" name=""/>
        <dsp:cNvSpPr/>
      </dsp:nvSpPr>
      <dsp:spPr>
        <a:xfrm>
          <a:off x="985837" y="2828369"/>
          <a:ext cx="1643062"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a:t>Gates Foundation puts $55m into BionTech pre-IPO</a:t>
          </a:r>
        </a:p>
      </dsp:txBody>
      <dsp:txXfrm>
        <a:off x="985837" y="2828369"/>
        <a:ext cx="1643062" cy="1522968"/>
      </dsp:txXfrm>
    </dsp:sp>
    <dsp:sp modelId="{73847C4C-146E-41C4-B60E-B83AEBDAD916}">
      <dsp:nvSpPr>
        <dsp:cNvPr id="0" name=""/>
        <dsp:cNvSpPr/>
      </dsp:nvSpPr>
      <dsp:spPr>
        <a:xfrm>
          <a:off x="1807368" y="2393235"/>
          <a:ext cx="0" cy="348107"/>
        </a:xfrm>
        <a:prstGeom prst="line">
          <a:avLst/>
        </a:prstGeom>
        <a:noFill/>
        <a:ln w="6350" cap="flat" cmpd="sng" algn="ctr">
          <a:solidFill>
            <a:schemeClr val="accent2">
              <a:hueOff val="-161707"/>
              <a:satOff val="-9325"/>
              <a:lumOff val="959"/>
              <a:alphaOff val="0"/>
            </a:schemeClr>
          </a:solidFill>
          <a:prstDash val="dash"/>
          <a:miter lim="800000"/>
        </a:ln>
        <a:effectLst/>
      </dsp:spPr>
      <dsp:style>
        <a:lnRef idx="1">
          <a:scrgbClr r="0" g="0" b="0"/>
        </a:lnRef>
        <a:fillRef idx="0">
          <a:scrgbClr r="0" g="0" b="0"/>
        </a:fillRef>
        <a:effectRef idx="0">
          <a:scrgbClr r="0" g="0" b="0"/>
        </a:effectRef>
        <a:fontRef idx="minor"/>
      </dsp:style>
    </dsp:sp>
    <dsp:sp modelId="{31A7D255-1950-4D1A-9400-8CDCE1D7D38A}">
      <dsp:nvSpPr>
        <dsp:cNvPr id="0" name=""/>
        <dsp:cNvSpPr/>
      </dsp:nvSpPr>
      <dsp:spPr>
        <a:xfrm>
          <a:off x="1763855" y="2741342"/>
          <a:ext cx="87026" cy="87026"/>
        </a:xfrm>
        <a:prstGeom prst="ellipse">
          <a:avLst/>
        </a:prstGeom>
        <a:solidFill>
          <a:schemeClr val="accent2">
            <a:hueOff val="-161707"/>
            <a:satOff val="-9325"/>
            <a:lumOff val="95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23CF54B-8E1E-4275-A9FE-E029B511C765}">
      <dsp:nvSpPr>
        <dsp:cNvPr id="0" name=""/>
        <dsp:cNvSpPr/>
      </dsp:nvSpPr>
      <dsp:spPr>
        <a:xfrm>
          <a:off x="2300287" y="1958102"/>
          <a:ext cx="985837" cy="435133"/>
        </a:xfrm>
        <a:prstGeom prst="rect">
          <a:avLst/>
        </a:prstGeom>
        <a:solidFill>
          <a:schemeClr val="accent2">
            <a:hueOff val="-323414"/>
            <a:satOff val="-18651"/>
            <a:lumOff val="1917"/>
            <a:alphaOff val="0"/>
          </a:schemeClr>
        </a:solidFill>
        <a:ln w="12700" cap="flat" cmpd="sng" algn="ctr">
          <a:solidFill>
            <a:schemeClr val="accent2">
              <a:hueOff val="-323414"/>
              <a:satOff val="-18651"/>
              <a:lumOff val="191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Oct</a:t>
          </a:r>
        </a:p>
      </dsp:txBody>
      <dsp:txXfrm>
        <a:off x="2300287" y="1958102"/>
        <a:ext cx="985837" cy="435133"/>
      </dsp:txXfrm>
    </dsp:sp>
    <dsp:sp modelId="{0624E938-BF1C-428F-8BF9-AA34FFA7CF91}">
      <dsp:nvSpPr>
        <dsp:cNvPr id="0" name=""/>
        <dsp:cNvSpPr/>
      </dsp:nvSpPr>
      <dsp:spPr>
        <a:xfrm>
          <a:off x="1971674" y="0"/>
          <a:ext cx="1643062"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a:t>Gates &amp; WEF game Global Coronavirus Pandemic 60m deaths</a:t>
          </a:r>
        </a:p>
      </dsp:txBody>
      <dsp:txXfrm>
        <a:off x="1971674" y="0"/>
        <a:ext cx="1643062" cy="1522968"/>
      </dsp:txXfrm>
    </dsp:sp>
    <dsp:sp modelId="{AB3BBA64-9FB7-4A8A-8316-21D5B264F82B}">
      <dsp:nvSpPr>
        <dsp:cNvPr id="0" name=""/>
        <dsp:cNvSpPr/>
      </dsp:nvSpPr>
      <dsp:spPr>
        <a:xfrm>
          <a:off x="2793206" y="1609995"/>
          <a:ext cx="0" cy="348107"/>
        </a:xfrm>
        <a:prstGeom prst="line">
          <a:avLst/>
        </a:prstGeom>
        <a:noFill/>
        <a:ln w="6350" cap="flat" cmpd="sng" algn="ctr">
          <a:solidFill>
            <a:schemeClr val="accent2">
              <a:hueOff val="-323414"/>
              <a:satOff val="-18651"/>
              <a:lumOff val="1917"/>
              <a:alphaOff val="0"/>
            </a:schemeClr>
          </a:solidFill>
          <a:prstDash val="dash"/>
          <a:miter lim="800000"/>
        </a:ln>
        <a:effectLst/>
      </dsp:spPr>
      <dsp:style>
        <a:lnRef idx="1">
          <a:scrgbClr r="0" g="0" b="0"/>
        </a:lnRef>
        <a:fillRef idx="0">
          <a:scrgbClr r="0" g="0" b="0"/>
        </a:fillRef>
        <a:effectRef idx="0">
          <a:scrgbClr r="0" g="0" b="0"/>
        </a:effectRef>
        <a:fontRef idx="minor"/>
      </dsp:style>
    </dsp:sp>
    <dsp:sp modelId="{D440BE0A-ED2B-47AD-891D-08DAFBF5B03C}">
      <dsp:nvSpPr>
        <dsp:cNvPr id="0" name=""/>
        <dsp:cNvSpPr/>
      </dsp:nvSpPr>
      <dsp:spPr>
        <a:xfrm>
          <a:off x="2749692" y="1522968"/>
          <a:ext cx="87026" cy="87026"/>
        </a:xfrm>
        <a:prstGeom prst="ellipse">
          <a:avLst/>
        </a:prstGeom>
        <a:solidFill>
          <a:schemeClr val="accent2">
            <a:hueOff val="-323414"/>
            <a:satOff val="-18651"/>
            <a:lumOff val="191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752EDC7-4871-4D2C-B6D8-4079280254E6}">
      <dsp:nvSpPr>
        <dsp:cNvPr id="0" name=""/>
        <dsp:cNvSpPr/>
      </dsp:nvSpPr>
      <dsp:spPr>
        <a:xfrm>
          <a:off x="3286124" y="1958102"/>
          <a:ext cx="985837" cy="435133"/>
        </a:xfrm>
        <a:prstGeom prst="rect">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Nov</a:t>
          </a:r>
        </a:p>
      </dsp:txBody>
      <dsp:txXfrm>
        <a:off x="3286124" y="1958102"/>
        <a:ext cx="985837" cy="435133"/>
      </dsp:txXfrm>
    </dsp:sp>
    <dsp:sp modelId="{04233581-0FB5-47D3-9955-50C83DF446A8}">
      <dsp:nvSpPr>
        <dsp:cNvPr id="0" name=""/>
        <dsp:cNvSpPr/>
      </dsp:nvSpPr>
      <dsp:spPr>
        <a:xfrm>
          <a:off x="2957512" y="2828369"/>
          <a:ext cx="1643062"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a:t>Ben Hu Wuhan Institute of Virology is Hospitalised. China Morning Post reports 55yr old Wuhan man with mysterious new virus</a:t>
          </a:r>
        </a:p>
      </dsp:txBody>
      <dsp:txXfrm>
        <a:off x="2957512" y="2828369"/>
        <a:ext cx="1643062" cy="1522968"/>
      </dsp:txXfrm>
    </dsp:sp>
    <dsp:sp modelId="{511B4B69-3DEE-4293-83BF-25B6E7EF7934}">
      <dsp:nvSpPr>
        <dsp:cNvPr id="0" name=""/>
        <dsp:cNvSpPr/>
      </dsp:nvSpPr>
      <dsp:spPr>
        <a:xfrm>
          <a:off x="3779043" y="2393235"/>
          <a:ext cx="0" cy="348107"/>
        </a:xfrm>
        <a:prstGeom prst="line">
          <a:avLst/>
        </a:prstGeom>
        <a:noFill/>
        <a:ln w="6350" cap="flat" cmpd="sng" algn="ctr">
          <a:solidFill>
            <a:schemeClr val="accent2">
              <a:hueOff val="-485121"/>
              <a:satOff val="-27976"/>
              <a:lumOff val="2876"/>
              <a:alphaOff val="0"/>
            </a:schemeClr>
          </a:solidFill>
          <a:prstDash val="dash"/>
          <a:miter lim="800000"/>
        </a:ln>
        <a:effectLst/>
      </dsp:spPr>
      <dsp:style>
        <a:lnRef idx="1">
          <a:scrgbClr r="0" g="0" b="0"/>
        </a:lnRef>
        <a:fillRef idx="0">
          <a:scrgbClr r="0" g="0" b="0"/>
        </a:fillRef>
        <a:effectRef idx="0">
          <a:scrgbClr r="0" g="0" b="0"/>
        </a:effectRef>
        <a:fontRef idx="minor"/>
      </dsp:style>
    </dsp:sp>
    <dsp:sp modelId="{B91C62A4-5EB1-4127-9C73-F19AF0096C79}">
      <dsp:nvSpPr>
        <dsp:cNvPr id="0" name=""/>
        <dsp:cNvSpPr/>
      </dsp:nvSpPr>
      <dsp:spPr>
        <a:xfrm>
          <a:off x="3735530" y="2741342"/>
          <a:ext cx="87026" cy="87026"/>
        </a:xfrm>
        <a:prstGeom prst="ellipse">
          <a:avLst/>
        </a:prstGeom>
        <a:solidFill>
          <a:schemeClr val="accent2">
            <a:hueOff val="-485121"/>
            <a:satOff val="-27976"/>
            <a:lumOff val="287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EF33F27-F17F-4140-8BC6-41D8924DAF29}">
      <dsp:nvSpPr>
        <dsp:cNvPr id="0" name=""/>
        <dsp:cNvSpPr/>
      </dsp:nvSpPr>
      <dsp:spPr>
        <a:xfrm>
          <a:off x="4271962" y="1958102"/>
          <a:ext cx="985837" cy="435133"/>
        </a:xfrm>
        <a:prstGeom prst="rect">
          <a:avLst/>
        </a:prstGeom>
        <a:solidFill>
          <a:schemeClr val="accent2">
            <a:hueOff val="-646828"/>
            <a:satOff val="-37301"/>
            <a:lumOff val="3835"/>
            <a:alphaOff val="0"/>
          </a:schemeClr>
        </a:solidFill>
        <a:ln w="12700" cap="flat" cmpd="sng" algn="ctr">
          <a:solidFill>
            <a:schemeClr val="accent2">
              <a:hueOff val="-646828"/>
              <a:satOff val="-37301"/>
              <a:lumOff val="383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30 Dec.</a:t>
          </a:r>
        </a:p>
      </dsp:txBody>
      <dsp:txXfrm>
        <a:off x="4271962" y="1958102"/>
        <a:ext cx="985837" cy="435133"/>
      </dsp:txXfrm>
    </dsp:sp>
    <dsp:sp modelId="{E2A397DB-5ED3-49C6-82C8-56C749E3E963}">
      <dsp:nvSpPr>
        <dsp:cNvPr id="0" name=""/>
        <dsp:cNvSpPr/>
      </dsp:nvSpPr>
      <dsp:spPr>
        <a:xfrm>
          <a:off x="3943349" y="0"/>
          <a:ext cx="1643062"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dirty="0"/>
            <a:t>China declares pneumonia outbreak linked to mystery virus, first death 12 days later</a:t>
          </a:r>
        </a:p>
      </dsp:txBody>
      <dsp:txXfrm>
        <a:off x="3943349" y="0"/>
        <a:ext cx="1643062" cy="1522968"/>
      </dsp:txXfrm>
    </dsp:sp>
    <dsp:sp modelId="{75775801-FA86-41D2-BB14-9825F4A59243}">
      <dsp:nvSpPr>
        <dsp:cNvPr id="0" name=""/>
        <dsp:cNvSpPr/>
      </dsp:nvSpPr>
      <dsp:spPr>
        <a:xfrm>
          <a:off x="4764881" y="1609995"/>
          <a:ext cx="0" cy="348107"/>
        </a:xfrm>
        <a:prstGeom prst="line">
          <a:avLst/>
        </a:prstGeom>
        <a:noFill/>
        <a:ln w="6350" cap="flat" cmpd="sng" algn="ctr">
          <a:solidFill>
            <a:schemeClr val="accent2">
              <a:hueOff val="-646828"/>
              <a:satOff val="-37301"/>
              <a:lumOff val="3835"/>
              <a:alphaOff val="0"/>
            </a:schemeClr>
          </a:solidFill>
          <a:prstDash val="dash"/>
          <a:miter lim="800000"/>
        </a:ln>
        <a:effectLst/>
      </dsp:spPr>
      <dsp:style>
        <a:lnRef idx="1">
          <a:scrgbClr r="0" g="0" b="0"/>
        </a:lnRef>
        <a:fillRef idx="0">
          <a:scrgbClr r="0" g="0" b="0"/>
        </a:fillRef>
        <a:effectRef idx="0">
          <a:scrgbClr r="0" g="0" b="0"/>
        </a:effectRef>
        <a:fontRef idx="minor"/>
      </dsp:style>
    </dsp:sp>
    <dsp:sp modelId="{7FCDD223-6C76-4C9D-BBB7-7BC8FDA0AD19}">
      <dsp:nvSpPr>
        <dsp:cNvPr id="0" name=""/>
        <dsp:cNvSpPr/>
      </dsp:nvSpPr>
      <dsp:spPr>
        <a:xfrm>
          <a:off x="4721367" y="1522968"/>
          <a:ext cx="87026" cy="87026"/>
        </a:xfrm>
        <a:prstGeom prst="ellipse">
          <a:avLst/>
        </a:prstGeom>
        <a:solidFill>
          <a:schemeClr val="accent2">
            <a:hueOff val="-646828"/>
            <a:satOff val="-37301"/>
            <a:lumOff val="383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8BB32D8-CBB5-4749-85A4-A9D74FACE3FB}">
      <dsp:nvSpPr>
        <dsp:cNvPr id="0" name=""/>
        <dsp:cNvSpPr/>
      </dsp:nvSpPr>
      <dsp:spPr>
        <a:xfrm>
          <a:off x="5257799" y="1958102"/>
          <a:ext cx="985837" cy="435133"/>
        </a:xfrm>
        <a:prstGeom prst="rect">
          <a:avLst/>
        </a:prstGeom>
        <a:solidFill>
          <a:schemeClr val="accent2">
            <a:hueOff val="-808535"/>
            <a:satOff val="-46627"/>
            <a:lumOff val="4793"/>
            <a:alphaOff val="0"/>
          </a:schemeClr>
        </a:solidFill>
        <a:ln w="12700" cap="flat" cmpd="sng" algn="ctr">
          <a:solidFill>
            <a:schemeClr val="accent2">
              <a:hueOff val="-808535"/>
              <a:satOff val="-46627"/>
              <a:lumOff val="479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dirty="0"/>
            <a:t>11 Jan. 2020</a:t>
          </a:r>
        </a:p>
      </dsp:txBody>
      <dsp:txXfrm>
        <a:off x="5257799" y="1958102"/>
        <a:ext cx="985837" cy="435133"/>
      </dsp:txXfrm>
    </dsp:sp>
    <dsp:sp modelId="{DBFF8DA8-68CC-44BE-A496-B2FD12FB047E}">
      <dsp:nvSpPr>
        <dsp:cNvPr id="0" name=""/>
        <dsp:cNvSpPr/>
      </dsp:nvSpPr>
      <dsp:spPr>
        <a:xfrm>
          <a:off x="4929187" y="2828369"/>
          <a:ext cx="1643062"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a:t>SARS-CoV-2 genetic sequence is released, China denies human-to-human transmission</a:t>
          </a:r>
        </a:p>
      </dsp:txBody>
      <dsp:txXfrm>
        <a:off x="4929187" y="2828369"/>
        <a:ext cx="1643062" cy="1522968"/>
      </dsp:txXfrm>
    </dsp:sp>
    <dsp:sp modelId="{FEAE3167-C1DE-4672-8458-836A0F1150D3}">
      <dsp:nvSpPr>
        <dsp:cNvPr id="0" name=""/>
        <dsp:cNvSpPr/>
      </dsp:nvSpPr>
      <dsp:spPr>
        <a:xfrm>
          <a:off x="5750718" y="2393235"/>
          <a:ext cx="0" cy="348107"/>
        </a:xfrm>
        <a:prstGeom prst="line">
          <a:avLst/>
        </a:prstGeom>
        <a:noFill/>
        <a:ln w="6350" cap="flat" cmpd="sng" algn="ctr">
          <a:solidFill>
            <a:schemeClr val="accent2">
              <a:hueOff val="-808535"/>
              <a:satOff val="-46627"/>
              <a:lumOff val="4793"/>
              <a:alphaOff val="0"/>
            </a:schemeClr>
          </a:solidFill>
          <a:prstDash val="dash"/>
          <a:miter lim="800000"/>
        </a:ln>
        <a:effectLst/>
      </dsp:spPr>
      <dsp:style>
        <a:lnRef idx="1">
          <a:scrgbClr r="0" g="0" b="0"/>
        </a:lnRef>
        <a:fillRef idx="0">
          <a:scrgbClr r="0" g="0" b="0"/>
        </a:fillRef>
        <a:effectRef idx="0">
          <a:scrgbClr r="0" g="0" b="0"/>
        </a:effectRef>
        <a:fontRef idx="minor"/>
      </dsp:style>
    </dsp:sp>
    <dsp:sp modelId="{AD14ACE7-CCA7-4DB6-AEE5-1837EE834708}">
      <dsp:nvSpPr>
        <dsp:cNvPr id="0" name=""/>
        <dsp:cNvSpPr/>
      </dsp:nvSpPr>
      <dsp:spPr>
        <a:xfrm>
          <a:off x="5707205" y="2741342"/>
          <a:ext cx="87026" cy="87026"/>
        </a:xfrm>
        <a:prstGeom prst="ellipse">
          <a:avLst/>
        </a:prstGeom>
        <a:solidFill>
          <a:schemeClr val="accent2">
            <a:hueOff val="-808535"/>
            <a:satOff val="-46627"/>
            <a:lumOff val="479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7BF11B3-B592-4FB8-A27D-F2EC1268FE5F}">
      <dsp:nvSpPr>
        <dsp:cNvPr id="0" name=""/>
        <dsp:cNvSpPr/>
      </dsp:nvSpPr>
      <dsp:spPr>
        <a:xfrm>
          <a:off x="6243637" y="1958102"/>
          <a:ext cx="985837" cy="435133"/>
        </a:xfrm>
        <a:prstGeom prst="rect">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dirty="0"/>
            <a:t>26 Jan.</a:t>
          </a:r>
        </a:p>
      </dsp:txBody>
      <dsp:txXfrm>
        <a:off x="6243637" y="1958102"/>
        <a:ext cx="985837" cy="435133"/>
      </dsp:txXfrm>
    </dsp:sp>
    <dsp:sp modelId="{0E5C57FE-A023-49AE-A47B-784E59C1741E}">
      <dsp:nvSpPr>
        <dsp:cNvPr id="0" name=""/>
        <dsp:cNvSpPr/>
      </dsp:nvSpPr>
      <dsp:spPr>
        <a:xfrm>
          <a:off x="5915024" y="0"/>
          <a:ext cx="1643062"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a:t>Fauci at NIAID describes Wuhan Virus as very very low risk, next day Peter Daszak, EcoHealth confirms NIAID funding went into Wuhan lab to identify how SARS related virus could bind to human cells</a:t>
          </a:r>
        </a:p>
      </dsp:txBody>
      <dsp:txXfrm>
        <a:off x="5915024" y="0"/>
        <a:ext cx="1643062" cy="1522968"/>
      </dsp:txXfrm>
    </dsp:sp>
    <dsp:sp modelId="{2AAFBE6B-2C7E-4A78-ACD3-613C93CAA84B}">
      <dsp:nvSpPr>
        <dsp:cNvPr id="0" name=""/>
        <dsp:cNvSpPr/>
      </dsp:nvSpPr>
      <dsp:spPr>
        <a:xfrm>
          <a:off x="6736556" y="1609995"/>
          <a:ext cx="0" cy="348107"/>
        </a:xfrm>
        <a:prstGeom prst="line">
          <a:avLst/>
        </a:prstGeom>
        <a:noFill/>
        <a:ln w="6350" cap="flat" cmpd="sng" algn="ctr">
          <a:solidFill>
            <a:schemeClr val="accent2">
              <a:hueOff val="-970242"/>
              <a:satOff val="-55952"/>
              <a:lumOff val="5752"/>
              <a:alphaOff val="0"/>
            </a:schemeClr>
          </a:solidFill>
          <a:prstDash val="dash"/>
          <a:miter lim="800000"/>
        </a:ln>
        <a:effectLst/>
      </dsp:spPr>
      <dsp:style>
        <a:lnRef idx="1">
          <a:scrgbClr r="0" g="0" b="0"/>
        </a:lnRef>
        <a:fillRef idx="0">
          <a:scrgbClr r="0" g="0" b="0"/>
        </a:fillRef>
        <a:effectRef idx="0">
          <a:scrgbClr r="0" g="0" b="0"/>
        </a:effectRef>
        <a:fontRef idx="minor"/>
      </dsp:style>
    </dsp:sp>
    <dsp:sp modelId="{D68CD855-9FDB-402B-82B6-00CF8CDEA2D6}">
      <dsp:nvSpPr>
        <dsp:cNvPr id="0" name=""/>
        <dsp:cNvSpPr/>
      </dsp:nvSpPr>
      <dsp:spPr>
        <a:xfrm>
          <a:off x="6693042" y="1522968"/>
          <a:ext cx="87026" cy="87026"/>
        </a:xfrm>
        <a:prstGeom prst="ellipse">
          <a:avLst/>
        </a:prstGeom>
        <a:solidFill>
          <a:schemeClr val="accent2">
            <a:hueOff val="-970242"/>
            <a:satOff val="-55952"/>
            <a:lumOff val="575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A34F086-C2D6-4256-9400-ABA4E993D5C8}">
      <dsp:nvSpPr>
        <dsp:cNvPr id="0" name=""/>
        <dsp:cNvSpPr/>
      </dsp:nvSpPr>
      <dsp:spPr>
        <a:xfrm>
          <a:off x="7229475" y="1958102"/>
          <a:ext cx="985837" cy="435133"/>
        </a:xfrm>
        <a:prstGeom prst="rect">
          <a:avLst/>
        </a:prstGeom>
        <a:solidFill>
          <a:schemeClr val="accent2">
            <a:hueOff val="-1131949"/>
            <a:satOff val="-65277"/>
            <a:lumOff val="6711"/>
            <a:alphaOff val="0"/>
          </a:schemeClr>
        </a:solidFill>
        <a:ln w="12700" cap="flat" cmpd="sng" algn="ctr">
          <a:solidFill>
            <a:schemeClr val="accent2">
              <a:hueOff val="-1131949"/>
              <a:satOff val="-65277"/>
              <a:lumOff val="671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30 Jan.</a:t>
          </a:r>
        </a:p>
      </dsp:txBody>
      <dsp:txXfrm>
        <a:off x="7229475" y="1958102"/>
        <a:ext cx="985837" cy="435133"/>
      </dsp:txXfrm>
    </dsp:sp>
    <dsp:sp modelId="{E103F6C5-8E1C-45D9-92B3-447D3D962833}">
      <dsp:nvSpPr>
        <dsp:cNvPr id="0" name=""/>
        <dsp:cNvSpPr/>
      </dsp:nvSpPr>
      <dsp:spPr>
        <a:xfrm>
          <a:off x="6900862" y="2828369"/>
          <a:ext cx="1643062"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a:t>WHO declares a Public Health Emergency of International Concern (PHEIC)</a:t>
          </a:r>
        </a:p>
      </dsp:txBody>
      <dsp:txXfrm>
        <a:off x="6900862" y="2828369"/>
        <a:ext cx="1643062" cy="1522968"/>
      </dsp:txXfrm>
    </dsp:sp>
    <dsp:sp modelId="{7C89DA08-0B45-408D-B131-D0F9099D6606}">
      <dsp:nvSpPr>
        <dsp:cNvPr id="0" name=""/>
        <dsp:cNvSpPr/>
      </dsp:nvSpPr>
      <dsp:spPr>
        <a:xfrm>
          <a:off x="7722393" y="2393235"/>
          <a:ext cx="0" cy="348107"/>
        </a:xfrm>
        <a:prstGeom prst="line">
          <a:avLst/>
        </a:prstGeom>
        <a:noFill/>
        <a:ln w="6350" cap="flat" cmpd="sng" algn="ctr">
          <a:solidFill>
            <a:schemeClr val="accent2">
              <a:hueOff val="-1131949"/>
              <a:satOff val="-65277"/>
              <a:lumOff val="6711"/>
              <a:alphaOff val="0"/>
            </a:schemeClr>
          </a:solidFill>
          <a:prstDash val="dash"/>
          <a:miter lim="800000"/>
        </a:ln>
        <a:effectLst/>
      </dsp:spPr>
      <dsp:style>
        <a:lnRef idx="1">
          <a:scrgbClr r="0" g="0" b="0"/>
        </a:lnRef>
        <a:fillRef idx="0">
          <a:scrgbClr r="0" g="0" b="0"/>
        </a:fillRef>
        <a:effectRef idx="0">
          <a:scrgbClr r="0" g="0" b="0"/>
        </a:effectRef>
        <a:fontRef idx="minor"/>
      </dsp:style>
    </dsp:sp>
    <dsp:sp modelId="{1BE815CB-EDEC-47D4-A916-CC909383CBBF}">
      <dsp:nvSpPr>
        <dsp:cNvPr id="0" name=""/>
        <dsp:cNvSpPr/>
      </dsp:nvSpPr>
      <dsp:spPr>
        <a:xfrm>
          <a:off x="7678880" y="2741342"/>
          <a:ext cx="87026" cy="87026"/>
        </a:xfrm>
        <a:prstGeom prst="ellipse">
          <a:avLst/>
        </a:prstGeom>
        <a:solidFill>
          <a:schemeClr val="accent2">
            <a:hueOff val="-1131949"/>
            <a:satOff val="-65277"/>
            <a:lumOff val="671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D2610CB-9CBF-42D0-B7C8-183D8F8B193E}">
      <dsp:nvSpPr>
        <dsp:cNvPr id="0" name=""/>
        <dsp:cNvSpPr/>
      </dsp:nvSpPr>
      <dsp:spPr>
        <a:xfrm>
          <a:off x="8215312" y="1958102"/>
          <a:ext cx="985837" cy="435133"/>
        </a:xfrm>
        <a:prstGeom prst="rect">
          <a:avLst/>
        </a:prstGeom>
        <a:solidFill>
          <a:schemeClr val="accent2">
            <a:hueOff val="-1293656"/>
            <a:satOff val="-74603"/>
            <a:lumOff val="7669"/>
            <a:alphaOff val="0"/>
          </a:schemeClr>
        </a:solidFill>
        <a:ln w="12700" cap="flat" cmpd="sng" algn="ctr">
          <a:solidFill>
            <a:schemeClr val="accent2">
              <a:hueOff val="-1293656"/>
              <a:satOff val="-74603"/>
              <a:lumOff val="7669"/>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31 Jan.</a:t>
          </a:r>
        </a:p>
      </dsp:txBody>
      <dsp:txXfrm>
        <a:off x="8215312" y="1958102"/>
        <a:ext cx="985837" cy="435133"/>
      </dsp:txXfrm>
    </dsp:sp>
    <dsp:sp modelId="{EE423CE7-07B8-4877-A304-F1E85BC486A5}">
      <dsp:nvSpPr>
        <dsp:cNvPr id="0" name=""/>
        <dsp:cNvSpPr/>
      </dsp:nvSpPr>
      <dsp:spPr>
        <a:xfrm>
          <a:off x="7886700" y="0"/>
          <a:ext cx="1643062"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a:t>Trump bans travel from China. Scientists in New Delhi issue paper, spike proteins had unique genetic sequence and are pressured to withdraw.</a:t>
          </a:r>
        </a:p>
      </dsp:txBody>
      <dsp:txXfrm>
        <a:off x="7886700" y="0"/>
        <a:ext cx="1643062" cy="1522968"/>
      </dsp:txXfrm>
    </dsp:sp>
    <dsp:sp modelId="{B5644504-BEE5-417E-AE86-DBF472E9CCF3}">
      <dsp:nvSpPr>
        <dsp:cNvPr id="0" name=""/>
        <dsp:cNvSpPr/>
      </dsp:nvSpPr>
      <dsp:spPr>
        <a:xfrm>
          <a:off x="8708231" y="1609995"/>
          <a:ext cx="0" cy="348107"/>
        </a:xfrm>
        <a:prstGeom prst="line">
          <a:avLst/>
        </a:prstGeom>
        <a:noFill/>
        <a:ln w="6350" cap="flat" cmpd="sng" algn="ctr">
          <a:solidFill>
            <a:schemeClr val="accent2">
              <a:hueOff val="-1293656"/>
              <a:satOff val="-74603"/>
              <a:lumOff val="7669"/>
              <a:alphaOff val="0"/>
            </a:schemeClr>
          </a:solidFill>
          <a:prstDash val="dash"/>
          <a:miter lim="800000"/>
        </a:ln>
        <a:effectLst/>
      </dsp:spPr>
      <dsp:style>
        <a:lnRef idx="1">
          <a:scrgbClr r="0" g="0" b="0"/>
        </a:lnRef>
        <a:fillRef idx="0">
          <a:scrgbClr r="0" g="0" b="0"/>
        </a:fillRef>
        <a:effectRef idx="0">
          <a:scrgbClr r="0" g="0" b="0"/>
        </a:effectRef>
        <a:fontRef idx="minor"/>
      </dsp:style>
    </dsp:sp>
    <dsp:sp modelId="{64396600-B15B-4398-8639-DD640AAE21DB}">
      <dsp:nvSpPr>
        <dsp:cNvPr id="0" name=""/>
        <dsp:cNvSpPr/>
      </dsp:nvSpPr>
      <dsp:spPr>
        <a:xfrm>
          <a:off x="8664717" y="1522968"/>
          <a:ext cx="87026" cy="87026"/>
        </a:xfrm>
        <a:prstGeom prst="ellipse">
          <a:avLst/>
        </a:prstGeom>
        <a:solidFill>
          <a:schemeClr val="accent2">
            <a:hueOff val="-1293656"/>
            <a:satOff val="-74603"/>
            <a:lumOff val="766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56C4FB0-859B-4128-BA95-09933C4A406B}">
      <dsp:nvSpPr>
        <dsp:cNvPr id="0" name=""/>
        <dsp:cNvSpPr/>
      </dsp:nvSpPr>
      <dsp:spPr>
        <a:xfrm rot="5400000">
          <a:off x="9476501" y="1682750"/>
          <a:ext cx="435133" cy="985837"/>
        </a:xfrm>
        <a:prstGeom prst="round2Same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1 Feb.</a:t>
          </a:r>
        </a:p>
      </dsp:txBody>
      <dsp:txXfrm rot="-5400000">
        <a:off x="9201150" y="1979343"/>
        <a:ext cx="964596" cy="392651"/>
      </dsp:txXfrm>
    </dsp:sp>
    <dsp:sp modelId="{BED209DB-93FF-4D1E-9CA2-A1C263785B61}">
      <dsp:nvSpPr>
        <dsp:cNvPr id="0" name=""/>
        <dsp:cNvSpPr/>
      </dsp:nvSpPr>
      <dsp:spPr>
        <a:xfrm>
          <a:off x="8872537" y="2828369"/>
          <a:ext cx="1643062"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dirty="0"/>
            <a:t>Jeremy Farrar hosts secret teleconference involving Fauci after which Fauci admits by email that Chinese scientists working on bat viruses gain of function and possibility of a lab leak.</a:t>
          </a:r>
        </a:p>
        <a:p>
          <a:pPr marL="0" lvl="0" indent="0" algn="ctr" defTabSz="488950">
            <a:lnSpc>
              <a:spcPct val="90000"/>
            </a:lnSpc>
            <a:spcBef>
              <a:spcPct val="0"/>
            </a:spcBef>
            <a:spcAft>
              <a:spcPct val="35000"/>
            </a:spcAft>
            <a:buNone/>
          </a:pPr>
          <a:r>
            <a:rPr lang="en-US" sz="1100" kern="1200" dirty="0"/>
            <a:t>Feb 19</a:t>
          </a:r>
          <a:r>
            <a:rPr lang="en-US" sz="1100" kern="1200" baseline="30000" dirty="0"/>
            <a:t>th</a:t>
          </a:r>
          <a:r>
            <a:rPr lang="en-US" sz="1100" kern="1200" dirty="0"/>
            <a:t> The Lancet prints </a:t>
          </a:r>
          <a:r>
            <a:rPr lang="en-US" sz="1100" kern="1200" dirty="0" err="1"/>
            <a:t>Daszak</a:t>
          </a:r>
          <a:r>
            <a:rPr lang="en-US" sz="1100" kern="1200" dirty="0"/>
            <a:t> letter backed by 27 associates, silent on conflicts of interest, ridiculing bioweapon leak as conspiracy theory. </a:t>
          </a:r>
        </a:p>
      </dsp:txBody>
      <dsp:txXfrm>
        <a:off x="8872537" y="2828369"/>
        <a:ext cx="1643062" cy="1522968"/>
      </dsp:txXfrm>
    </dsp:sp>
    <dsp:sp modelId="{DA6F77A7-6D15-436E-ABC2-42404259B79C}">
      <dsp:nvSpPr>
        <dsp:cNvPr id="0" name=""/>
        <dsp:cNvSpPr/>
      </dsp:nvSpPr>
      <dsp:spPr>
        <a:xfrm>
          <a:off x="9694068" y="2393235"/>
          <a:ext cx="0" cy="348107"/>
        </a:xfrm>
        <a:prstGeom prst="line">
          <a:avLst/>
        </a:prstGeom>
        <a:noFill/>
        <a:ln w="6350" cap="flat" cmpd="sng" algn="ctr">
          <a:solidFill>
            <a:schemeClr val="accent2">
              <a:hueOff val="-1455363"/>
              <a:satOff val="-83928"/>
              <a:lumOff val="8628"/>
              <a:alphaOff val="0"/>
            </a:schemeClr>
          </a:solidFill>
          <a:prstDash val="dash"/>
          <a:miter lim="800000"/>
        </a:ln>
        <a:effectLst/>
      </dsp:spPr>
      <dsp:style>
        <a:lnRef idx="1">
          <a:scrgbClr r="0" g="0" b="0"/>
        </a:lnRef>
        <a:fillRef idx="0">
          <a:scrgbClr r="0" g="0" b="0"/>
        </a:fillRef>
        <a:effectRef idx="0">
          <a:scrgbClr r="0" g="0" b="0"/>
        </a:effectRef>
        <a:fontRef idx="minor"/>
      </dsp:style>
    </dsp:sp>
    <dsp:sp modelId="{FCBDC5B4-685E-4963-9D3D-DF8CD41B9249}">
      <dsp:nvSpPr>
        <dsp:cNvPr id="0" name=""/>
        <dsp:cNvSpPr/>
      </dsp:nvSpPr>
      <dsp:spPr>
        <a:xfrm>
          <a:off x="9650555" y="2741342"/>
          <a:ext cx="87026" cy="87026"/>
        </a:xfrm>
        <a:prstGeom prst="ellipse">
          <a:avLst/>
        </a:prstGeom>
        <a:solidFill>
          <a:schemeClr val="accent2">
            <a:hueOff val="-1455363"/>
            <a:satOff val="-83928"/>
            <a:lumOff val="862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FDE955-832F-41FC-AA18-6B8A217B6254}">
      <dsp:nvSpPr>
        <dsp:cNvPr id="0" name=""/>
        <dsp:cNvSpPr/>
      </dsp:nvSpPr>
      <dsp:spPr>
        <a:xfrm>
          <a:off x="961120" y="2079"/>
          <a:ext cx="2094322" cy="12565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No Morals or Ethics required</a:t>
          </a:r>
          <a:endParaRPr lang="en-US" sz="1800" kern="1200"/>
        </a:p>
      </dsp:txBody>
      <dsp:txXfrm>
        <a:off x="961120" y="2079"/>
        <a:ext cx="2094322" cy="1256593"/>
      </dsp:txXfrm>
    </dsp:sp>
    <dsp:sp modelId="{C3F6E446-09BB-4766-9D46-6A3C5BF476A1}">
      <dsp:nvSpPr>
        <dsp:cNvPr id="0" name=""/>
        <dsp:cNvSpPr/>
      </dsp:nvSpPr>
      <dsp:spPr>
        <a:xfrm>
          <a:off x="3264875" y="2079"/>
          <a:ext cx="2094322" cy="12565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Infallible Risk-Free Model</a:t>
          </a:r>
          <a:endParaRPr lang="en-US" sz="1800" kern="1200"/>
        </a:p>
      </dsp:txBody>
      <dsp:txXfrm>
        <a:off x="3264875" y="2079"/>
        <a:ext cx="2094322" cy="1256593"/>
      </dsp:txXfrm>
    </dsp:sp>
    <dsp:sp modelId="{875E8188-849C-4BF9-902F-7C58F5F0D0B7}">
      <dsp:nvSpPr>
        <dsp:cNvPr id="0" name=""/>
        <dsp:cNvSpPr/>
      </dsp:nvSpPr>
      <dsp:spPr>
        <a:xfrm>
          <a:off x="5568630" y="2079"/>
          <a:ext cx="2094322" cy="12565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Fully Indemnified Business, No Courts</a:t>
          </a:r>
          <a:endParaRPr lang="en-US" sz="1800" kern="1200"/>
        </a:p>
      </dsp:txBody>
      <dsp:txXfrm>
        <a:off x="5568630" y="2079"/>
        <a:ext cx="2094322" cy="1256593"/>
      </dsp:txXfrm>
    </dsp:sp>
    <dsp:sp modelId="{4D3F8DA4-38E6-4ADC-B1B1-CC0C6AF83C56}">
      <dsp:nvSpPr>
        <dsp:cNvPr id="0" name=""/>
        <dsp:cNvSpPr/>
      </dsp:nvSpPr>
      <dsp:spPr>
        <a:xfrm>
          <a:off x="7872385" y="2079"/>
          <a:ext cx="2094322" cy="12565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Guaranteed by Governments</a:t>
          </a:r>
          <a:endParaRPr lang="en-US" sz="1800" kern="1200"/>
        </a:p>
      </dsp:txBody>
      <dsp:txXfrm>
        <a:off x="7872385" y="2079"/>
        <a:ext cx="2094322" cy="1256593"/>
      </dsp:txXfrm>
    </dsp:sp>
    <dsp:sp modelId="{599D09A9-4EFE-41FE-BE38-E1995B856A9D}">
      <dsp:nvSpPr>
        <dsp:cNvPr id="0" name=""/>
        <dsp:cNvSpPr/>
      </dsp:nvSpPr>
      <dsp:spPr>
        <a:xfrm>
          <a:off x="961120" y="1468105"/>
          <a:ext cx="2094322" cy="12565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Plunder Taxpayers through Deficit Borrowing</a:t>
          </a:r>
          <a:endParaRPr lang="en-US" sz="1800" kern="1200"/>
        </a:p>
      </dsp:txBody>
      <dsp:txXfrm>
        <a:off x="961120" y="1468105"/>
        <a:ext cx="2094322" cy="1256593"/>
      </dsp:txXfrm>
    </dsp:sp>
    <dsp:sp modelId="{812CA7C5-4D60-4E4A-B71A-E7626708D048}">
      <dsp:nvSpPr>
        <dsp:cNvPr id="0" name=""/>
        <dsp:cNvSpPr/>
      </dsp:nvSpPr>
      <dsp:spPr>
        <a:xfrm>
          <a:off x="3264875" y="1468105"/>
          <a:ext cx="2094322" cy="12565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Create Global Demand by Mass Anxieties but no advertising required </a:t>
          </a:r>
          <a:endParaRPr lang="en-US" sz="1800" kern="1200" dirty="0"/>
        </a:p>
      </dsp:txBody>
      <dsp:txXfrm>
        <a:off x="3264875" y="1468105"/>
        <a:ext cx="2094322" cy="1256593"/>
      </dsp:txXfrm>
    </dsp:sp>
    <dsp:sp modelId="{414E7440-15FF-43CD-92C0-323FBE18BEB0}">
      <dsp:nvSpPr>
        <dsp:cNvPr id="0" name=""/>
        <dsp:cNvSpPr/>
      </dsp:nvSpPr>
      <dsp:spPr>
        <a:xfrm>
          <a:off x="5568630" y="1468105"/>
          <a:ext cx="2094322" cy="12565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Totally Reliant &amp; Captive Regulation, will deliver your marketing punch</a:t>
          </a:r>
          <a:endParaRPr lang="en-US" sz="1800" kern="1200"/>
        </a:p>
      </dsp:txBody>
      <dsp:txXfrm>
        <a:off x="5568630" y="1468105"/>
        <a:ext cx="2094322" cy="1256593"/>
      </dsp:txXfrm>
    </dsp:sp>
    <dsp:sp modelId="{35D33D57-11DB-449C-B6F4-C83DC33ECE91}">
      <dsp:nvSpPr>
        <dsp:cNvPr id="0" name=""/>
        <dsp:cNvSpPr/>
      </dsp:nvSpPr>
      <dsp:spPr>
        <a:xfrm>
          <a:off x="7872385" y="1468105"/>
          <a:ext cx="2094322" cy="12565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Power to confine people in their homes until they submit to you</a:t>
          </a:r>
          <a:endParaRPr lang="en-US" sz="1800" kern="1200"/>
        </a:p>
      </dsp:txBody>
      <dsp:txXfrm>
        <a:off x="7872385" y="1468105"/>
        <a:ext cx="2094322" cy="1256593"/>
      </dsp:txXfrm>
    </dsp:sp>
    <dsp:sp modelId="{72C4319C-1178-4AB9-B4BF-29FB440E30A7}">
      <dsp:nvSpPr>
        <dsp:cNvPr id="0" name=""/>
        <dsp:cNvSpPr/>
      </dsp:nvSpPr>
      <dsp:spPr>
        <a:xfrm>
          <a:off x="3264875" y="2934131"/>
          <a:ext cx="2094322" cy="12565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Wash Rinse Repeat </a:t>
          </a:r>
          <a:endParaRPr lang="en-US" sz="1800" kern="1200"/>
        </a:p>
      </dsp:txBody>
      <dsp:txXfrm>
        <a:off x="3264875" y="2934131"/>
        <a:ext cx="2094322" cy="1256593"/>
      </dsp:txXfrm>
    </dsp:sp>
    <dsp:sp modelId="{BB1A134D-A5DC-4950-AB39-CA86B531F1AB}">
      <dsp:nvSpPr>
        <dsp:cNvPr id="0" name=""/>
        <dsp:cNvSpPr/>
      </dsp:nvSpPr>
      <dsp:spPr>
        <a:xfrm>
          <a:off x="5568630" y="2934131"/>
          <a:ext cx="2094322" cy="12565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Work with Nation States to weaponise the next one</a:t>
          </a:r>
          <a:endParaRPr lang="en-US" sz="1800" kern="1200"/>
        </a:p>
      </dsp:txBody>
      <dsp:txXfrm>
        <a:off x="5568630" y="2934131"/>
        <a:ext cx="2094322" cy="125659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85F35-92F7-45C0-B609-19D8984A6474}" type="datetimeFigureOut">
              <a:rPr lang="en-GB" smtClean="0"/>
              <a:t>25/04/2024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EB58F4-7C4D-453C-980C-B9E667AE3840}" type="slidenum">
              <a:rPr lang="en-GB" smtClean="0"/>
              <a:t>‹#›</a:t>
            </a:fld>
            <a:endParaRPr lang="en-GB"/>
          </a:p>
        </p:txBody>
      </p:sp>
    </p:spTree>
    <p:extLst>
      <p:ext uri="{BB962C8B-B14F-4D97-AF65-F5344CB8AC3E}">
        <p14:creationId xmlns:p14="http://schemas.microsoft.com/office/powerpoint/2010/main" val="4132852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40985-902E-48D9-827B-F595F58248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5D5210-140C-46D1-9ECA-8CD3E56424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A5D0C7-0210-4A37-B368-FA6A6A93FDB9}"/>
              </a:ext>
            </a:extLst>
          </p:cNvPr>
          <p:cNvSpPr>
            <a:spLocks noGrp="1"/>
          </p:cNvSpPr>
          <p:nvPr>
            <p:ph type="dt" sz="half" idx="10"/>
          </p:nvPr>
        </p:nvSpPr>
        <p:spPr/>
        <p:txBody>
          <a:bodyPr/>
          <a:lstStyle/>
          <a:p>
            <a:fld id="{F7716629-4E54-4B8E-B9D5-158E95E11C9A}" type="datetimeFigureOut">
              <a:rPr lang="en-US" smtClean="0"/>
              <a:t>4/25/2024</a:t>
            </a:fld>
            <a:endParaRPr lang="en-US"/>
          </a:p>
        </p:txBody>
      </p:sp>
      <p:sp>
        <p:nvSpPr>
          <p:cNvPr id="5" name="Footer Placeholder 4">
            <a:extLst>
              <a:ext uri="{FF2B5EF4-FFF2-40B4-BE49-F238E27FC236}">
                <a16:creationId xmlns:a16="http://schemas.microsoft.com/office/drawing/2014/main" id="{195EC8A8-3517-41F3-A1A7-B27DD0D283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EA456-227D-4D0B-8DE4-5B46644FE1E0}"/>
              </a:ext>
            </a:extLst>
          </p:cNvPr>
          <p:cNvSpPr>
            <a:spLocks noGrp="1"/>
          </p:cNvSpPr>
          <p:nvPr>
            <p:ph type="sldNum" sz="quarter" idx="12"/>
          </p:nvPr>
        </p:nvSpPr>
        <p:spPr/>
        <p:txBody>
          <a:bodyPr/>
          <a:lstStyle/>
          <a:p>
            <a:fld id="{BABA13AA-E4E5-4584-91D7-560462351419}" type="slidenum">
              <a:rPr lang="en-US" smtClean="0"/>
              <a:t>‹#›</a:t>
            </a:fld>
            <a:endParaRPr lang="en-US"/>
          </a:p>
        </p:txBody>
      </p:sp>
    </p:spTree>
    <p:extLst>
      <p:ext uri="{BB962C8B-B14F-4D97-AF65-F5344CB8AC3E}">
        <p14:creationId xmlns:p14="http://schemas.microsoft.com/office/powerpoint/2010/main" val="266724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DD8E-9773-4EA2-BE1A-08C1C4A5ED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57D10E-4EDC-4D5C-8A1B-2AA54E2BAF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C21474-F5BE-4BB7-AC4F-D35D31508459}"/>
              </a:ext>
            </a:extLst>
          </p:cNvPr>
          <p:cNvSpPr>
            <a:spLocks noGrp="1"/>
          </p:cNvSpPr>
          <p:nvPr>
            <p:ph type="dt" sz="half" idx="10"/>
          </p:nvPr>
        </p:nvSpPr>
        <p:spPr/>
        <p:txBody>
          <a:bodyPr/>
          <a:lstStyle/>
          <a:p>
            <a:fld id="{F7716629-4E54-4B8E-B9D5-158E95E11C9A}" type="datetimeFigureOut">
              <a:rPr lang="en-US" smtClean="0"/>
              <a:t>4/25/2024</a:t>
            </a:fld>
            <a:endParaRPr lang="en-US"/>
          </a:p>
        </p:txBody>
      </p:sp>
      <p:sp>
        <p:nvSpPr>
          <p:cNvPr id="5" name="Footer Placeholder 4">
            <a:extLst>
              <a:ext uri="{FF2B5EF4-FFF2-40B4-BE49-F238E27FC236}">
                <a16:creationId xmlns:a16="http://schemas.microsoft.com/office/drawing/2014/main" id="{D767FA7F-B970-4A11-9DBC-DDFE2738A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567EE3-BC67-4805-B27D-A84E193710C0}"/>
              </a:ext>
            </a:extLst>
          </p:cNvPr>
          <p:cNvSpPr>
            <a:spLocks noGrp="1"/>
          </p:cNvSpPr>
          <p:nvPr>
            <p:ph type="sldNum" sz="quarter" idx="12"/>
          </p:nvPr>
        </p:nvSpPr>
        <p:spPr/>
        <p:txBody>
          <a:bodyPr/>
          <a:lstStyle/>
          <a:p>
            <a:fld id="{BABA13AA-E4E5-4584-91D7-560462351419}" type="slidenum">
              <a:rPr lang="en-US" smtClean="0"/>
              <a:t>‹#›</a:t>
            </a:fld>
            <a:endParaRPr lang="en-US"/>
          </a:p>
        </p:txBody>
      </p:sp>
    </p:spTree>
    <p:extLst>
      <p:ext uri="{BB962C8B-B14F-4D97-AF65-F5344CB8AC3E}">
        <p14:creationId xmlns:p14="http://schemas.microsoft.com/office/powerpoint/2010/main" val="3454011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10F683-FBE7-4897-BCE7-BCE258E996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3D7DFE-DD32-491D-A981-A5F6B07AFB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883BB5-8D66-412B-A827-7363E5D24029}"/>
              </a:ext>
            </a:extLst>
          </p:cNvPr>
          <p:cNvSpPr>
            <a:spLocks noGrp="1"/>
          </p:cNvSpPr>
          <p:nvPr>
            <p:ph type="dt" sz="half" idx="10"/>
          </p:nvPr>
        </p:nvSpPr>
        <p:spPr/>
        <p:txBody>
          <a:bodyPr/>
          <a:lstStyle/>
          <a:p>
            <a:fld id="{F7716629-4E54-4B8E-B9D5-158E95E11C9A}" type="datetimeFigureOut">
              <a:rPr lang="en-US" smtClean="0"/>
              <a:t>4/25/2024</a:t>
            </a:fld>
            <a:endParaRPr lang="en-US"/>
          </a:p>
        </p:txBody>
      </p:sp>
      <p:sp>
        <p:nvSpPr>
          <p:cNvPr id="5" name="Footer Placeholder 4">
            <a:extLst>
              <a:ext uri="{FF2B5EF4-FFF2-40B4-BE49-F238E27FC236}">
                <a16:creationId xmlns:a16="http://schemas.microsoft.com/office/drawing/2014/main" id="{07CD9487-C6A4-4431-B568-CFD5A9EC43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5FF09-5416-4C30-99B4-8335221D06DB}"/>
              </a:ext>
            </a:extLst>
          </p:cNvPr>
          <p:cNvSpPr>
            <a:spLocks noGrp="1"/>
          </p:cNvSpPr>
          <p:nvPr>
            <p:ph type="sldNum" sz="quarter" idx="12"/>
          </p:nvPr>
        </p:nvSpPr>
        <p:spPr/>
        <p:txBody>
          <a:bodyPr/>
          <a:lstStyle/>
          <a:p>
            <a:fld id="{BABA13AA-E4E5-4584-91D7-560462351419}" type="slidenum">
              <a:rPr lang="en-US" smtClean="0"/>
              <a:t>‹#›</a:t>
            </a:fld>
            <a:endParaRPr lang="en-US"/>
          </a:p>
        </p:txBody>
      </p:sp>
    </p:spTree>
    <p:extLst>
      <p:ext uri="{BB962C8B-B14F-4D97-AF65-F5344CB8AC3E}">
        <p14:creationId xmlns:p14="http://schemas.microsoft.com/office/powerpoint/2010/main" val="2517160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1727200" y="3429000"/>
            <a:ext cx="8514080" cy="16977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8"/>
          <p:cNvSpPr>
            <a:spLocks noGrp="1"/>
          </p:cNvSpPr>
          <p:nvPr>
            <p:ph type="dt" sz="half" idx="14"/>
          </p:nvPr>
        </p:nvSpPr>
        <p:spPr/>
        <p:txBody>
          <a:bodyPr/>
          <a:lstStyle/>
          <a:p>
            <a:fld id="{832981D5-B4A3-4A88-B9BB-9406B7F61B83}" type="datetime1">
              <a:rPr lang="en-US" smtClean="0"/>
              <a:t>4/25/2024</a:t>
            </a:fld>
            <a:endParaRPr lang="en-US"/>
          </a:p>
        </p:txBody>
      </p:sp>
      <p:sp>
        <p:nvSpPr>
          <p:cNvPr id="10" name="Slide Number Placeholder 9"/>
          <p:cNvSpPr>
            <a:spLocks noGrp="1"/>
          </p:cNvSpPr>
          <p:nvPr>
            <p:ph type="sldNum" sz="quarter" idx="15"/>
          </p:nvPr>
        </p:nvSpPr>
        <p:spPr/>
        <p:txBody>
          <a:bodyPr/>
          <a:lstStyle/>
          <a:p>
            <a:fld id="{FD4CE983-F87A-4A3E-8DB5-1755A6D29399}" type="slidenum">
              <a:rPr lang="en-US" smtClean="0"/>
              <a:t>‹#›</a:t>
            </a:fld>
            <a:endParaRPr lang="en-US"/>
          </a:p>
        </p:txBody>
      </p:sp>
      <p:sp>
        <p:nvSpPr>
          <p:cNvPr id="11" name="Footer Placeholder 10"/>
          <p:cNvSpPr>
            <a:spLocks noGrp="1"/>
          </p:cNvSpPr>
          <p:nvPr>
            <p:ph type="ftr" sz="quarter" idx="16"/>
          </p:nvPr>
        </p:nvSpPr>
        <p:spPr/>
        <p:txBody>
          <a:bodyPr/>
          <a:lstStyle/>
          <a:p>
            <a:r>
              <a:rPr lang="en-US"/>
              <a:t>This is the footer</a:t>
            </a:r>
          </a:p>
        </p:txBody>
      </p:sp>
      <p:sp>
        <p:nvSpPr>
          <p:cNvPr id="12" name="Title 11"/>
          <p:cNvSpPr>
            <a:spLocks noGrp="1"/>
          </p:cNvSpPr>
          <p:nvPr>
            <p:ph type="title"/>
          </p:nvPr>
        </p:nvSpPr>
        <p:spPr>
          <a:xfrm>
            <a:off x="1625600" y="1371601"/>
            <a:ext cx="8737600" cy="1827067"/>
          </a:xfrm>
        </p:spPr>
        <p:txBody>
          <a:bodyPr/>
          <a:lstStyle>
            <a:lvl1pPr>
              <a:defRPr sz="6400"/>
            </a:lvl1pPr>
          </a:lstStyle>
          <a:p>
            <a:r>
              <a:rPr lang="en-US" dirty="0"/>
              <a:t>Click to edit Master title style</a:t>
            </a:r>
          </a:p>
        </p:txBody>
      </p:sp>
    </p:spTree>
    <p:extLst>
      <p:ext uri="{BB962C8B-B14F-4D97-AF65-F5344CB8AC3E}">
        <p14:creationId xmlns:p14="http://schemas.microsoft.com/office/powerpoint/2010/main" val="2936106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2221235-8ACE-0B37-0427-401288355CDF}"/>
              </a:ext>
            </a:extLst>
          </p:cNvPr>
          <p:cNvSpPr>
            <a:spLocks noGrp="1"/>
          </p:cNvSpPr>
          <p:nvPr>
            <p:ph type="title"/>
          </p:nvPr>
        </p:nvSpPr>
        <p:spPr>
          <a:xfrm>
            <a:off x="419101" y="430120"/>
            <a:ext cx="8781170" cy="1325563"/>
          </a:xfrm>
          <a:prstGeom prst="rect">
            <a:avLst/>
          </a:prstGeom>
        </p:spPr>
        <p:txBody>
          <a:bodyPr lIns="0" tIns="0" rIns="0" bIns="0"/>
          <a:lstStyle>
            <a:lvl1pPr>
              <a:defRPr lang="en-US" sz="4800" b="1" dirty="0"/>
            </a:lvl1pPr>
          </a:lstStyle>
          <a:p>
            <a:pPr marL="0" lvl="0"/>
            <a:r>
              <a:rPr lang="en-GB" dirty="0"/>
              <a:t>Click to edit Master title style</a:t>
            </a:r>
            <a:endParaRPr lang="en-US" dirty="0"/>
          </a:p>
        </p:txBody>
      </p:sp>
      <p:sp>
        <p:nvSpPr>
          <p:cNvPr id="14" name="Content Placeholder 2">
            <a:extLst>
              <a:ext uri="{FF2B5EF4-FFF2-40B4-BE49-F238E27FC236}">
                <a16:creationId xmlns:a16="http://schemas.microsoft.com/office/drawing/2014/main" id="{3E45E495-F597-EA91-01D0-3762489C798F}"/>
              </a:ext>
            </a:extLst>
          </p:cNvPr>
          <p:cNvSpPr>
            <a:spLocks noGrp="1"/>
          </p:cNvSpPr>
          <p:nvPr>
            <p:ph idx="1"/>
          </p:nvPr>
        </p:nvSpPr>
        <p:spPr>
          <a:xfrm>
            <a:off x="419102" y="1981723"/>
            <a:ext cx="11289678" cy="4413956"/>
          </a:xfrm>
          <a:prstGeom prst="rect">
            <a:avLst/>
          </a:prstGeom>
        </p:spPr>
        <p:txBody>
          <a:bodyPr/>
          <a:lstStyle>
            <a:lvl1pPr>
              <a:defRPr lang="en-GB" sz="2000">
                <a:solidFill>
                  <a:schemeClr val="tx2"/>
                </a:solidFill>
              </a:defRPr>
            </a:lvl1pPr>
            <a:lvl2pPr>
              <a:defRPr lang="en-GB" sz="2000" dirty="0">
                <a:solidFill>
                  <a:schemeClr val="tx2"/>
                </a:solidFill>
              </a:defRPr>
            </a:lvl2pPr>
            <a:lvl3pPr>
              <a:defRPr lang="en-GB" dirty="0">
                <a:solidFill>
                  <a:schemeClr val="tx2"/>
                </a:solidFill>
              </a:defRPr>
            </a:lvl3pPr>
            <a:lvl4pPr>
              <a:defRPr lang="en-GB" sz="2000" dirty="0">
                <a:solidFill>
                  <a:schemeClr val="tx2"/>
                </a:solidFill>
              </a:defRPr>
            </a:lvl4pPr>
            <a:lvl5pPr>
              <a:defRPr lang="en-US" sz="2000" dirty="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Graphic 3">
            <a:extLst>
              <a:ext uri="{FF2B5EF4-FFF2-40B4-BE49-F238E27FC236}">
                <a16:creationId xmlns:a16="http://schemas.microsoft.com/office/drawing/2014/main" id="{68EE3E34-5216-0539-6E7E-542D6351EA8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78900"/>
          <a:stretch/>
        </p:blipFill>
        <p:spPr>
          <a:xfrm rot="16200000">
            <a:off x="9499553" y="4029027"/>
            <a:ext cx="4965791" cy="419102"/>
          </a:xfrm>
          <a:prstGeom prst="rect">
            <a:avLst/>
          </a:prstGeom>
        </p:spPr>
      </p:pic>
      <p:sp>
        <p:nvSpPr>
          <p:cNvPr id="7" name="AutoShape 4">
            <a:extLst>
              <a:ext uri="{FF2B5EF4-FFF2-40B4-BE49-F238E27FC236}">
                <a16:creationId xmlns:a16="http://schemas.microsoft.com/office/drawing/2014/main" id="{8C6BADFC-3AFE-BDB9-154E-A043D581ACB4}"/>
              </a:ext>
            </a:extLst>
          </p:cNvPr>
          <p:cNvSpPr/>
          <p:nvPr userDrawn="1"/>
        </p:nvSpPr>
        <p:spPr>
          <a:xfrm>
            <a:off x="0" y="6527800"/>
            <a:ext cx="12191999" cy="331181"/>
          </a:xfrm>
          <a:prstGeom prst="rect">
            <a:avLst/>
          </a:prstGeom>
          <a:solidFill>
            <a:schemeClr val="accent4"/>
          </a:solidFill>
        </p:spPr>
      </p:sp>
      <p:pic>
        <p:nvPicPr>
          <p:cNvPr id="2" name="Picture 1" descr="Logo&#10;&#10;Description automatically generated with medium confidence">
            <a:extLst>
              <a:ext uri="{FF2B5EF4-FFF2-40B4-BE49-F238E27FC236}">
                <a16:creationId xmlns:a16="http://schemas.microsoft.com/office/drawing/2014/main" id="{F11872F4-0DC1-F971-6713-0AB1C1558272}"/>
              </a:ext>
            </a:extLst>
          </p:cNvPr>
          <p:cNvPicPr>
            <a:picLocks noChangeAspect="1"/>
          </p:cNvPicPr>
          <p:nvPr userDrawn="1"/>
        </p:nvPicPr>
        <p:blipFill rotWithShape="1">
          <a:blip r:embed="rId4"/>
          <a:srcRect l="3095" t="12420" r="3052" b="41559"/>
          <a:stretch/>
        </p:blipFill>
        <p:spPr>
          <a:xfrm>
            <a:off x="9270070" y="514970"/>
            <a:ext cx="2712378" cy="798015"/>
          </a:xfrm>
          <a:prstGeom prst="rect">
            <a:avLst/>
          </a:prstGeom>
        </p:spPr>
      </p:pic>
    </p:spTree>
    <p:extLst>
      <p:ext uri="{BB962C8B-B14F-4D97-AF65-F5344CB8AC3E}">
        <p14:creationId xmlns:p14="http://schemas.microsoft.com/office/powerpoint/2010/main" val="1723568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4A290-D415-4AA1-A5B8-F224BFA130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2647F1B-156F-4983-8592-07D82F287A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D6962FC-76F6-416B-B196-F42FFCB65A6E}"/>
              </a:ext>
            </a:extLst>
          </p:cNvPr>
          <p:cNvSpPr>
            <a:spLocks noGrp="1"/>
          </p:cNvSpPr>
          <p:nvPr>
            <p:ph type="dt" sz="half" idx="10"/>
          </p:nvPr>
        </p:nvSpPr>
        <p:spPr/>
        <p:txBody>
          <a:bodyPr/>
          <a:lstStyle/>
          <a:p>
            <a:fld id="{8DD4E2F3-C2E1-4881-B634-6FE9BC96DA10}" type="datetimeFigureOut">
              <a:rPr lang="en-GB" smtClean="0"/>
              <a:t>25/04/2024</a:t>
            </a:fld>
            <a:endParaRPr lang="en-GB"/>
          </a:p>
        </p:txBody>
      </p:sp>
      <p:sp>
        <p:nvSpPr>
          <p:cNvPr id="5" name="Footer Placeholder 4">
            <a:extLst>
              <a:ext uri="{FF2B5EF4-FFF2-40B4-BE49-F238E27FC236}">
                <a16:creationId xmlns:a16="http://schemas.microsoft.com/office/drawing/2014/main" id="{FA60E306-420D-41EF-8088-ED1E2707DE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3A52C3-4209-4A59-B763-99D98979A9FD}"/>
              </a:ext>
            </a:extLst>
          </p:cNvPr>
          <p:cNvSpPr>
            <a:spLocks noGrp="1"/>
          </p:cNvSpPr>
          <p:nvPr>
            <p:ph type="sldNum" sz="quarter" idx="12"/>
          </p:nvPr>
        </p:nvSpPr>
        <p:spPr/>
        <p:txBody>
          <a:bodyPr/>
          <a:lstStyle/>
          <a:p>
            <a:fld id="{E6EBB04A-4F3A-4CD8-868F-67ACD0D73508}" type="slidenum">
              <a:rPr lang="en-GB" smtClean="0"/>
              <a:t>‹#›</a:t>
            </a:fld>
            <a:endParaRPr lang="en-GB"/>
          </a:p>
        </p:txBody>
      </p:sp>
    </p:spTree>
    <p:extLst>
      <p:ext uri="{BB962C8B-B14F-4D97-AF65-F5344CB8AC3E}">
        <p14:creationId xmlns:p14="http://schemas.microsoft.com/office/powerpoint/2010/main" val="356464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71010-3B1F-4F35-8439-0EAAFEABE0D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58371D8-874D-4B22-BF86-C13FDBA7B4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0121F0-3DF9-4D92-8BA9-A51008BBE000}"/>
              </a:ext>
            </a:extLst>
          </p:cNvPr>
          <p:cNvSpPr>
            <a:spLocks noGrp="1"/>
          </p:cNvSpPr>
          <p:nvPr>
            <p:ph type="dt" sz="half" idx="10"/>
          </p:nvPr>
        </p:nvSpPr>
        <p:spPr/>
        <p:txBody>
          <a:bodyPr/>
          <a:lstStyle/>
          <a:p>
            <a:fld id="{8DD4E2F3-C2E1-4881-B634-6FE9BC96DA10}" type="datetimeFigureOut">
              <a:rPr lang="en-GB" smtClean="0"/>
              <a:t>25/04/2024</a:t>
            </a:fld>
            <a:endParaRPr lang="en-GB"/>
          </a:p>
        </p:txBody>
      </p:sp>
      <p:sp>
        <p:nvSpPr>
          <p:cNvPr id="5" name="Footer Placeholder 4">
            <a:extLst>
              <a:ext uri="{FF2B5EF4-FFF2-40B4-BE49-F238E27FC236}">
                <a16:creationId xmlns:a16="http://schemas.microsoft.com/office/drawing/2014/main" id="{33639EC5-696A-486C-80DA-FAFE18DE9F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D4CA3A-62D2-4579-9FAC-92A49BF836AC}"/>
              </a:ext>
            </a:extLst>
          </p:cNvPr>
          <p:cNvSpPr>
            <a:spLocks noGrp="1"/>
          </p:cNvSpPr>
          <p:nvPr>
            <p:ph type="sldNum" sz="quarter" idx="12"/>
          </p:nvPr>
        </p:nvSpPr>
        <p:spPr/>
        <p:txBody>
          <a:bodyPr/>
          <a:lstStyle/>
          <a:p>
            <a:fld id="{E6EBB04A-4F3A-4CD8-868F-67ACD0D73508}" type="slidenum">
              <a:rPr lang="en-GB" smtClean="0"/>
              <a:t>‹#›</a:t>
            </a:fld>
            <a:endParaRPr lang="en-GB"/>
          </a:p>
        </p:txBody>
      </p:sp>
    </p:spTree>
    <p:extLst>
      <p:ext uri="{BB962C8B-B14F-4D97-AF65-F5344CB8AC3E}">
        <p14:creationId xmlns:p14="http://schemas.microsoft.com/office/powerpoint/2010/main" val="107589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F64EE-55BC-454B-A48B-4FF864E8A5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AA02097-F05A-422D-BC15-19F3CB2EBF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E75161-05D8-4F33-ABED-C33D8AB84F2B}"/>
              </a:ext>
            </a:extLst>
          </p:cNvPr>
          <p:cNvSpPr>
            <a:spLocks noGrp="1"/>
          </p:cNvSpPr>
          <p:nvPr>
            <p:ph type="dt" sz="half" idx="10"/>
          </p:nvPr>
        </p:nvSpPr>
        <p:spPr/>
        <p:txBody>
          <a:bodyPr/>
          <a:lstStyle/>
          <a:p>
            <a:fld id="{8DD4E2F3-C2E1-4881-B634-6FE9BC96DA10}" type="datetimeFigureOut">
              <a:rPr lang="en-GB" smtClean="0"/>
              <a:t>25/04/2024</a:t>
            </a:fld>
            <a:endParaRPr lang="en-GB"/>
          </a:p>
        </p:txBody>
      </p:sp>
      <p:sp>
        <p:nvSpPr>
          <p:cNvPr id="5" name="Footer Placeholder 4">
            <a:extLst>
              <a:ext uri="{FF2B5EF4-FFF2-40B4-BE49-F238E27FC236}">
                <a16:creationId xmlns:a16="http://schemas.microsoft.com/office/drawing/2014/main" id="{14FD2FC1-E3F5-4B99-B72B-B4E2BC5733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5F9530-4C32-4F33-958B-DF7B5F6DA821}"/>
              </a:ext>
            </a:extLst>
          </p:cNvPr>
          <p:cNvSpPr>
            <a:spLocks noGrp="1"/>
          </p:cNvSpPr>
          <p:nvPr>
            <p:ph type="sldNum" sz="quarter" idx="12"/>
          </p:nvPr>
        </p:nvSpPr>
        <p:spPr/>
        <p:txBody>
          <a:bodyPr/>
          <a:lstStyle/>
          <a:p>
            <a:fld id="{E6EBB04A-4F3A-4CD8-868F-67ACD0D73508}" type="slidenum">
              <a:rPr lang="en-GB" smtClean="0"/>
              <a:t>‹#›</a:t>
            </a:fld>
            <a:endParaRPr lang="en-GB"/>
          </a:p>
        </p:txBody>
      </p:sp>
    </p:spTree>
    <p:extLst>
      <p:ext uri="{BB962C8B-B14F-4D97-AF65-F5344CB8AC3E}">
        <p14:creationId xmlns:p14="http://schemas.microsoft.com/office/powerpoint/2010/main" val="1867334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41B47-0722-4758-B680-0D89C0B810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CD40311-C557-4E66-B164-8A5FF7E520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6DFD2A8-419F-4D3A-9865-DE59C09561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A6C9C9D-3501-4FE6-B397-81CAFCD9005B}"/>
              </a:ext>
            </a:extLst>
          </p:cNvPr>
          <p:cNvSpPr>
            <a:spLocks noGrp="1"/>
          </p:cNvSpPr>
          <p:nvPr>
            <p:ph type="dt" sz="half" idx="10"/>
          </p:nvPr>
        </p:nvSpPr>
        <p:spPr/>
        <p:txBody>
          <a:bodyPr/>
          <a:lstStyle/>
          <a:p>
            <a:fld id="{8DD4E2F3-C2E1-4881-B634-6FE9BC96DA10}" type="datetimeFigureOut">
              <a:rPr lang="en-GB" smtClean="0"/>
              <a:t>25/04/2024</a:t>
            </a:fld>
            <a:endParaRPr lang="en-GB"/>
          </a:p>
        </p:txBody>
      </p:sp>
      <p:sp>
        <p:nvSpPr>
          <p:cNvPr id="6" name="Footer Placeholder 5">
            <a:extLst>
              <a:ext uri="{FF2B5EF4-FFF2-40B4-BE49-F238E27FC236}">
                <a16:creationId xmlns:a16="http://schemas.microsoft.com/office/drawing/2014/main" id="{DF25E692-4902-46B1-9088-7ED273DD57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F9A4DC-432A-4748-84B4-352FEB05EA38}"/>
              </a:ext>
            </a:extLst>
          </p:cNvPr>
          <p:cNvSpPr>
            <a:spLocks noGrp="1"/>
          </p:cNvSpPr>
          <p:nvPr>
            <p:ph type="sldNum" sz="quarter" idx="12"/>
          </p:nvPr>
        </p:nvSpPr>
        <p:spPr/>
        <p:txBody>
          <a:bodyPr/>
          <a:lstStyle/>
          <a:p>
            <a:fld id="{E6EBB04A-4F3A-4CD8-868F-67ACD0D73508}" type="slidenum">
              <a:rPr lang="en-GB" smtClean="0"/>
              <a:t>‹#›</a:t>
            </a:fld>
            <a:endParaRPr lang="en-GB"/>
          </a:p>
        </p:txBody>
      </p:sp>
    </p:spTree>
    <p:extLst>
      <p:ext uri="{BB962C8B-B14F-4D97-AF65-F5344CB8AC3E}">
        <p14:creationId xmlns:p14="http://schemas.microsoft.com/office/powerpoint/2010/main" val="2228063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D7598-C9C1-484E-A80B-4E32FC1B895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D8E6BB9-1988-41A0-974A-7D238D34BD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F3F6AA-C3C7-4FD1-87C5-7630E23798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954C512-620F-444A-A734-44D0EA5FAF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C12C64-09DD-4D45-B604-7B12D278E3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1C47F3F-13A5-4DA8-8DC1-11AC15AE6403}"/>
              </a:ext>
            </a:extLst>
          </p:cNvPr>
          <p:cNvSpPr>
            <a:spLocks noGrp="1"/>
          </p:cNvSpPr>
          <p:nvPr>
            <p:ph type="dt" sz="half" idx="10"/>
          </p:nvPr>
        </p:nvSpPr>
        <p:spPr/>
        <p:txBody>
          <a:bodyPr/>
          <a:lstStyle/>
          <a:p>
            <a:fld id="{8DD4E2F3-C2E1-4881-B634-6FE9BC96DA10}" type="datetimeFigureOut">
              <a:rPr lang="en-GB" smtClean="0"/>
              <a:t>25/04/2024</a:t>
            </a:fld>
            <a:endParaRPr lang="en-GB"/>
          </a:p>
        </p:txBody>
      </p:sp>
      <p:sp>
        <p:nvSpPr>
          <p:cNvPr id="8" name="Footer Placeholder 7">
            <a:extLst>
              <a:ext uri="{FF2B5EF4-FFF2-40B4-BE49-F238E27FC236}">
                <a16:creationId xmlns:a16="http://schemas.microsoft.com/office/drawing/2014/main" id="{4940F64A-559D-4815-BB84-8AF7BBCC063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BF6EBB-E224-48D3-A00C-73419E9B9216}"/>
              </a:ext>
            </a:extLst>
          </p:cNvPr>
          <p:cNvSpPr>
            <a:spLocks noGrp="1"/>
          </p:cNvSpPr>
          <p:nvPr>
            <p:ph type="sldNum" sz="quarter" idx="12"/>
          </p:nvPr>
        </p:nvSpPr>
        <p:spPr/>
        <p:txBody>
          <a:bodyPr/>
          <a:lstStyle/>
          <a:p>
            <a:fld id="{E6EBB04A-4F3A-4CD8-868F-67ACD0D73508}" type="slidenum">
              <a:rPr lang="en-GB" smtClean="0"/>
              <a:t>‹#›</a:t>
            </a:fld>
            <a:endParaRPr lang="en-GB"/>
          </a:p>
        </p:txBody>
      </p:sp>
    </p:spTree>
    <p:extLst>
      <p:ext uri="{BB962C8B-B14F-4D97-AF65-F5344CB8AC3E}">
        <p14:creationId xmlns:p14="http://schemas.microsoft.com/office/powerpoint/2010/main" val="2707630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EB423-44C7-48A7-8F94-978603E5E2E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6A0FBC-01CD-487A-88FB-DD1139F09B37}"/>
              </a:ext>
            </a:extLst>
          </p:cNvPr>
          <p:cNvSpPr>
            <a:spLocks noGrp="1"/>
          </p:cNvSpPr>
          <p:nvPr>
            <p:ph type="dt" sz="half" idx="10"/>
          </p:nvPr>
        </p:nvSpPr>
        <p:spPr/>
        <p:txBody>
          <a:bodyPr/>
          <a:lstStyle/>
          <a:p>
            <a:fld id="{8DD4E2F3-C2E1-4881-B634-6FE9BC96DA10}" type="datetimeFigureOut">
              <a:rPr lang="en-GB" smtClean="0"/>
              <a:t>25/04/2024</a:t>
            </a:fld>
            <a:endParaRPr lang="en-GB"/>
          </a:p>
        </p:txBody>
      </p:sp>
      <p:sp>
        <p:nvSpPr>
          <p:cNvPr id="4" name="Footer Placeholder 3">
            <a:extLst>
              <a:ext uri="{FF2B5EF4-FFF2-40B4-BE49-F238E27FC236}">
                <a16:creationId xmlns:a16="http://schemas.microsoft.com/office/drawing/2014/main" id="{18E2BE05-9161-4E4E-B235-BE943CA3710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470DB72-BA85-4A2E-A03A-5F9A60E3C3D2}"/>
              </a:ext>
            </a:extLst>
          </p:cNvPr>
          <p:cNvSpPr>
            <a:spLocks noGrp="1"/>
          </p:cNvSpPr>
          <p:nvPr>
            <p:ph type="sldNum" sz="quarter" idx="12"/>
          </p:nvPr>
        </p:nvSpPr>
        <p:spPr/>
        <p:txBody>
          <a:bodyPr/>
          <a:lstStyle/>
          <a:p>
            <a:fld id="{E6EBB04A-4F3A-4CD8-868F-67ACD0D73508}" type="slidenum">
              <a:rPr lang="en-GB" smtClean="0"/>
              <a:t>‹#›</a:t>
            </a:fld>
            <a:endParaRPr lang="en-GB"/>
          </a:p>
        </p:txBody>
      </p:sp>
    </p:spTree>
    <p:extLst>
      <p:ext uri="{BB962C8B-B14F-4D97-AF65-F5344CB8AC3E}">
        <p14:creationId xmlns:p14="http://schemas.microsoft.com/office/powerpoint/2010/main" val="2053055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73FD6-90D2-4A23-92A3-8E752E2248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572548-1628-430F-BCC2-5E00524E0C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105D35-C752-4CD9-8481-C07F0D6E35E1}"/>
              </a:ext>
            </a:extLst>
          </p:cNvPr>
          <p:cNvSpPr>
            <a:spLocks noGrp="1"/>
          </p:cNvSpPr>
          <p:nvPr>
            <p:ph type="dt" sz="half" idx="10"/>
          </p:nvPr>
        </p:nvSpPr>
        <p:spPr/>
        <p:txBody>
          <a:bodyPr/>
          <a:lstStyle/>
          <a:p>
            <a:fld id="{F7716629-4E54-4B8E-B9D5-158E95E11C9A}" type="datetimeFigureOut">
              <a:rPr lang="en-US" smtClean="0"/>
              <a:t>4/25/2024</a:t>
            </a:fld>
            <a:endParaRPr lang="en-US"/>
          </a:p>
        </p:txBody>
      </p:sp>
      <p:sp>
        <p:nvSpPr>
          <p:cNvPr id="5" name="Footer Placeholder 4">
            <a:extLst>
              <a:ext uri="{FF2B5EF4-FFF2-40B4-BE49-F238E27FC236}">
                <a16:creationId xmlns:a16="http://schemas.microsoft.com/office/drawing/2014/main" id="{60DB4AC1-2D20-4007-8B36-5FAF424E99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919390-C729-4D1C-BB8C-6070450587D9}"/>
              </a:ext>
            </a:extLst>
          </p:cNvPr>
          <p:cNvSpPr>
            <a:spLocks noGrp="1"/>
          </p:cNvSpPr>
          <p:nvPr>
            <p:ph type="sldNum" sz="quarter" idx="12"/>
          </p:nvPr>
        </p:nvSpPr>
        <p:spPr/>
        <p:txBody>
          <a:bodyPr/>
          <a:lstStyle/>
          <a:p>
            <a:fld id="{BABA13AA-E4E5-4584-91D7-560462351419}" type="slidenum">
              <a:rPr lang="en-US" smtClean="0"/>
              <a:t>‹#›</a:t>
            </a:fld>
            <a:endParaRPr lang="en-US"/>
          </a:p>
        </p:txBody>
      </p:sp>
    </p:spTree>
    <p:extLst>
      <p:ext uri="{BB962C8B-B14F-4D97-AF65-F5344CB8AC3E}">
        <p14:creationId xmlns:p14="http://schemas.microsoft.com/office/powerpoint/2010/main" val="134145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0C31B9-F68F-4D47-8856-E147E9679A53}"/>
              </a:ext>
            </a:extLst>
          </p:cNvPr>
          <p:cNvSpPr>
            <a:spLocks noGrp="1"/>
          </p:cNvSpPr>
          <p:nvPr>
            <p:ph type="dt" sz="half" idx="10"/>
          </p:nvPr>
        </p:nvSpPr>
        <p:spPr/>
        <p:txBody>
          <a:bodyPr/>
          <a:lstStyle/>
          <a:p>
            <a:fld id="{8DD4E2F3-C2E1-4881-B634-6FE9BC96DA10}" type="datetimeFigureOut">
              <a:rPr lang="en-GB" smtClean="0"/>
              <a:t>25/04/2024</a:t>
            </a:fld>
            <a:endParaRPr lang="en-GB"/>
          </a:p>
        </p:txBody>
      </p:sp>
      <p:sp>
        <p:nvSpPr>
          <p:cNvPr id="3" name="Footer Placeholder 2">
            <a:extLst>
              <a:ext uri="{FF2B5EF4-FFF2-40B4-BE49-F238E27FC236}">
                <a16:creationId xmlns:a16="http://schemas.microsoft.com/office/drawing/2014/main" id="{259D5FED-EEAF-4A89-B7EB-2EDF94539AE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067693-07A9-4F2D-99DD-67E970090D94}"/>
              </a:ext>
            </a:extLst>
          </p:cNvPr>
          <p:cNvSpPr>
            <a:spLocks noGrp="1"/>
          </p:cNvSpPr>
          <p:nvPr>
            <p:ph type="sldNum" sz="quarter" idx="12"/>
          </p:nvPr>
        </p:nvSpPr>
        <p:spPr/>
        <p:txBody>
          <a:bodyPr/>
          <a:lstStyle/>
          <a:p>
            <a:fld id="{E6EBB04A-4F3A-4CD8-868F-67ACD0D73508}" type="slidenum">
              <a:rPr lang="en-GB" smtClean="0"/>
              <a:t>‹#›</a:t>
            </a:fld>
            <a:endParaRPr lang="en-GB"/>
          </a:p>
        </p:txBody>
      </p:sp>
    </p:spTree>
    <p:extLst>
      <p:ext uri="{BB962C8B-B14F-4D97-AF65-F5344CB8AC3E}">
        <p14:creationId xmlns:p14="http://schemas.microsoft.com/office/powerpoint/2010/main" val="3864518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DE6F3-C559-41CA-9043-DD85DDEFDB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803B10A-E092-4131-9E72-47521C221B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8A3F8EF-93FF-45B6-B6F7-9F2DC8B065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B5B5A6-D873-416F-AB82-FBAF7386DE44}"/>
              </a:ext>
            </a:extLst>
          </p:cNvPr>
          <p:cNvSpPr>
            <a:spLocks noGrp="1"/>
          </p:cNvSpPr>
          <p:nvPr>
            <p:ph type="dt" sz="half" idx="10"/>
          </p:nvPr>
        </p:nvSpPr>
        <p:spPr/>
        <p:txBody>
          <a:bodyPr/>
          <a:lstStyle/>
          <a:p>
            <a:fld id="{8DD4E2F3-C2E1-4881-B634-6FE9BC96DA10}" type="datetimeFigureOut">
              <a:rPr lang="en-GB" smtClean="0"/>
              <a:t>25/04/2024</a:t>
            </a:fld>
            <a:endParaRPr lang="en-GB"/>
          </a:p>
        </p:txBody>
      </p:sp>
      <p:sp>
        <p:nvSpPr>
          <p:cNvPr id="6" name="Footer Placeholder 5">
            <a:extLst>
              <a:ext uri="{FF2B5EF4-FFF2-40B4-BE49-F238E27FC236}">
                <a16:creationId xmlns:a16="http://schemas.microsoft.com/office/drawing/2014/main" id="{2AF5AF4F-21C1-4B97-9B3B-67BF845E4D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43E78A-DDFE-47A2-8C88-163284973DC6}"/>
              </a:ext>
            </a:extLst>
          </p:cNvPr>
          <p:cNvSpPr>
            <a:spLocks noGrp="1"/>
          </p:cNvSpPr>
          <p:nvPr>
            <p:ph type="sldNum" sz="quarter" idx="12"/>
          </p:nvPr>
        </p:nvSpPr>
        <p:spPr/>
        <p:txBody>
          <a:bodyPr/>
          <a:lstStyle/>
          <a:p>
            <a:fld id="{E6EBB04A-4F3A-4CD8-868F-67ACD0D73508}" type="slidenum">
              <a:rPr lang="en-GB" smtClean="0"/>
              <a:t>‹#›</a:t>
            </a:fld>
            <a:endParaRPr lang="en-GB"/>
          </a:p>
        </p:txBody>
      </p:sp>
    </p:spTree>
    <p:extLst>
      <p:ext uri="{BB962C8B-B14F-4D97-AF65-F5344CB8AC3E}">
        <p14:creationId xmlns:p14="http://schemas.microsoft.com/office/powerpoint/2010/main" val="4110107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06331-617A-4E33-8531-7D942FDE65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3B4D762-1167-4099-BBFB-48020AB166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C3C0248-C5A4-4D46-8E6C-A220B1A6A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BD8116-8AD4-49D6-99B7-12D842CBF56A}"/>
              </a:ext>
            </a:extLst>
          </p:cNvPr>
          <p:cNvSpPr>
            <a:spLocks noGrp="1"/>
          </p:cNvSpPr>
          <p:nvPr>
            <p:ph type="dt" sz="half" idx="10"/>
          </p:nvPr>
        </p:nvSpPr>
        <p:spPr/>
        <p:txBody>
          <a:bodyPr/>
          <a:lstStyle/>
          <a:p>
            <a:fld id="{8DD4E2F3-C2E1-4881-B634-6FE9BC96DA10}" type="datetimeFigureOut">
              <a:rPr lang="en-GB" smtClean="0"/>
              <a:t>25/04/2024</a:t>
            </a:fld>
            <a:endParaRPr lang="en-GB"/>
          </a:p>
        </p:txBody>
      </p:sp>
      <p:sp>
        <p:nvSpPr>
          <p:cNvPr id="6" name="Footer Placeholder 5">
            <a:extLst>
              <a:ext uri="{FF2B5EF4-FFF2-40B4-BE49-F238E27FC236}">
                <a16:creationId xmlns:a16="http://schemas.microsoft.com/office/drawing/2014/main" id="{852AB5E4-896D-4219-8AB0-A71C0CF259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9809D43-3E44-4F9A-BBA5-71AB8DF33411}"/>
              </a:ext>
            </a:extLst>
          </p:cNvPr>
          <p:cNvSpPr>
            <a:spLocks noGrp="1"/>
          </p:cNvSpPr>
          <p:nvPr>
            <p:ph type="sldNum" sz="quarter" idx="12"/>
          </p:nvPr>
        </p:nvSpPr>
        <p:spPr/>
        <p:txBody>
          <a:bodyPr/>
          <a:lstStyle/>
          <a:p>
            <a:fld id="{E6EBB04A-4F3A-4CD8-868F-67ACD0D73508}" type="slidenum">
              <a:rPr lang="en-GB" smtClean="0"/>
              <a:t>‹#›</a:t>
            </a:fld>
            <a:endParaRPr lang="en-GB"/>
          </a:p>
        </p:txBody>
      </p:sp>
    </p:spTree>
    <p:extLst>
      <p:ext uri="{BB962C8B-B14F-4D97-AF65-F5344CB8AC3E}">
        <p14:creationId xmlns:p14="http://schemas.microsoft.com/office/powerpoint/2010/main" val="374380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8AF94-E818-4062-9992-25157EEA87A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40AB8C-44C3-4E0B-9C5D-D17AB994DA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C51DFA-9D0D-479C-9622-64AC824C6D4E}"/>
              </a:ext>
            </a:extLst>
          </p:cNvPr>
          <p:cNvSpPr>
            <a:spLocks noGrp="1"/>
          </p:cNvSpPr>
          <p:nvPr>
            <p:ph type="dt" sz="half" idx="10"/>
          </p:nvPr>
        </p:nvSpPr>
        <p:spPr/>
        <p:txBody>
          <a:bodyPr/>
          <a:lstStyle/>
          <a:p>
            <a:fld id="{8DD4E2F3-C2E1-4881-B634-6FE9BC96DA10}" type="datetimeFigureOut">
              <a:rPr lang="en-GB" smtClean="0"/>
              <a:t>25/04/2024</a:t>
            </a:fld>
            <a:endParaRPr lang="en-GB"/>
          </a:p>
        </p:txBody>
      </p:sp>
      <p:sp>
        <p:nvSpPr>
          <p:cNvPr id="5" name="Footer Placeholder 4">
            <a:extLst>
              <a:ext uri="{FF2B5EF4-FFF2-40B4-BE49-F238E27FC236}">
                <a16:creationId xmlns:a16="http://schemas.microsoft.com/office/drawing/2014/main" id="{75ABA762-8D35-4220-AA33-80EC525DDB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BAE3E9-8E05-4F79-94F8-0B566ADBF5F3}"/>
              </a:ext>
            </a:extLst>
          </p:cNvPr>
          <p:cNvSpPr>
            <a:spLocks noGrp="1"/>
          </p:cNvSpPr>
          <p:nvPr>
            <p:ph type="sldNum" sz="quarter" idx="12"/>
          </p:nvPr>
        </p:nvSpPr>
        <p:spPr/>
        <p:txBody>
          <a:bodyPr/>
          <a:lstStyle/>
          <a:p>
            <a:fld id="{E6EBB04A-4F3A-4CD8-868F-67ACD0D73508}" type="slidenum">
              <a:rPr lang="en-GB" smtClean="0"/>
              <a:t>‹#›</a:t>
            </a:fld>
            <a:endParaRPr lang="en-GB"/>
          </a:p>
        </p:txBody>
      </p:sp>
    </p:spTree>
    <p:extLst>
      <p:ext uri="{BB962C8B-B14F-4D97-AF65-F5344CB8AC3E}">
        <p14:creationId xmlns:p14="http://schemas.microsoft.com/office/powerpoint/2010/main" val="10365374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9CB940-5262-451E-9F7B-32002FE0AE4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E25FEB-909E-4BB6-957E-5E90421B41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811434-DD8F-4F80-92BC-9A8D15D8789A}"/>
              </a:ext>
            </a:extLst>
          </p:cNvPr>
          <p:cNvSpPr>
            <a:spLocks noGrp="1"/>
          </p:cNvSpPr>
          <p:nvPr>
            <p:ph type="dt" sz="half" idx="10"/>
          </p:nvPr>
        </p:nvSpPr>
        <p:spPr/>
        <p:txBody>
          <a:bodyPr/>
          <a:lstStyle/>
          <a:p>
            <a:fld id="{8DD4E2F3-C2E1-4881-B634-6FE9BC96DA10}" type="datetimeFigureOut">
              <a:rPr lang="en-GB" smtClean="0"/>
              <a:t>25/04/2024</a:t>
            </a:fld>
            <a:endParaRPr lang="en-GB"/>
          </a:p>
        </p:txBody>
      </p:sp>
      <p:sp>
        <p:nvSpPr>
          <p:cNvPr id="5" name="Footer Placeholder 4">
            <a:extLst>
              <a:ext uri="{FF2B5EF4-FFF2-40B4-BE49-F238E27FC236}">
                <a16:creationId xmlns:a16="http://schemas.microsoft.com/office/drawing/2014/main" id="{A1E9FAED-3BCA-4ADA-9904-E8D6C73E66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944445-414F-494E-8202-3E06750FF425}"/>
              </a:ext>
            </a:extLst>
          </p:cNvPr>
          <p:cNvSpPr>
            <a:spLocks noGrp="1"/>
          </p:cNvSpPr>
          <p:nvPr>
            <p:ph type="sldNum" sz="quarter" idx="12"/>
          </p:nvPr>
        </p:nvSpPr>
        <p:spPr/>
        <p:txBody>
          <a:bodyPr/>
          <a:lstStyle/>
          <a:p>
            <a:fld id="{E6EBB04A-4F3A-4CD8-868F-67ACD0D73508}" type="slidenum">
              <a:rPr lang="en-GB" smtClean="0"/>
              <a:t>‹#›</a:t>
            </a:fld>
            <a:endParaRPr lang="en-GB"/>
          </a:p>
        </p:txBody>
      </p:sp>
    </p:spTree>
    <p:extLst>
      <p:ext uri="{BB962C8B-B14F-4D97-AF65-F5344CB8AC3E}">
        <p14:creationId xmlns:p14="http://schemas.microsoft.com/office/powerpoint/2010/main" val="35360921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E3A64D-3CE2-4493-AEA7-0A3AFFAA2EB6}"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C25C6-9722-412F-A658-87B7F6141574}" type="slidenum">
              <a:rPr lang="en-US" smtClean="0"/>
              <a:t>‹#›</a:t>
            </a:fld>
            <a:endParaRPr lang="en-US"/>
          </a:p>
        </p:txBody>
      </p:sp>
    </p:spTree>
    <p:extLst>
      <p:ext uri="{BB962C8B-B14F-4D97-AF65-F5344CB8AC3E}">
        <p14:creationId xmlns:p14="http://schemas.microsoft.com/office/powerpoint/2010/main" val="2192964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E3A64D-3CE2-4493-AEA7-0A3AFFAA2EB6}"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C25C6-9722-412F-A658-87B7F6141574}" type="slidenum">
              <a:rPr lang="en-US" smtClean="0"/>
              <a:t>‹#›</a:t>
            </a:fld>
            <a:endParaRPr lang="en-US"/>
          </a:p>
        </p:txBody>
      </p:sp>
    </p:spTree>
    <p:extLst>
      <p:ext uri="{BB962C8B-B14F-4D97-AF65-F5344CB8AC3E}">
        <p14:creationId xmlns:p14="http://schemas.microsoft.com/office/powerpoint/2010/main" val="1442355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E3A64D-3CE2-4493-AEA7-0A3AFFAA2EB6}"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C25C6-9722-412F-A658-87B7F6141574}" type="slidenum">
              <a:rPr lang="en-US" smtClean="0"/>
              <a:t>‹#›</a:t>
            </a:fld>
            <a:endParaRPr lang="en-US"/>
          </a:p>
        </p:txBody>
      </p:sp>
    </p:spTree>
    <p:extLst>
      <p:ext uri="{BB962C8B-B14F-4D97-AF65-F5344CB8AC3E}">
        <p14:creationId xmlns:p14="http://schemas.microsoft.com/office/powerpoint/2010/main" val="9811441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E3A64D-3CE2-4493-AEA7-0A3AFFAA2EB6}"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3C25C6-9722-412F-A658-87B7F6141574}" type="slidenum">
              <a:rPr lang="en-US" smtClean="0"/>
              <a:t>‹#›</a:t>
            </a:fld>
            <a:endParaRPr lang="en-US"/>
          </a:p>
        </p:txBody>
      </p:sp>
    </p:spTree>
    <p:extLst>
      <p:ext uri="{BB962C8B-B14F-4D97-AF65-F5344CB8AC3E}">
        <p14:creationId xmlns:p14="http://schemas.microsoft.com/office/powerpoint/2010/main" val="17374306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E3A64D-3CE2-4493-AEA7-0A3AFFAA2EB6}" type="datetimeFigureOut">
              <a:rPr lang="en-US" smtClean="0"/>
              <a:t>4/25/2024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3C25C6-9722-412F-A658-87B7F6141574}" type="slidenum">
              <a:rPr lang="en-US" smtClean="0"/>
              <a:t>‹#›</a:t>
            </a:fld>
            <a:endParaRPr lang="en-US"/>
          </a:p>
        </p:txBody>
      </p:sp>
    </p:spTree>
    <p:extLst>
      <p:ext uri="{BB962C8B-B14F-4D97-AF65-F5344CB8AC3E}">
        <p14:creationId xmlns:p14="http://schemas.microsoft.com/office/powerpoint/2010/main" val="4151803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D4298-0FB3-4B41-B3A6-BB08E906FD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D9B63C-8042-47C8-A38E-92CD328005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0F532C-3D9E-44D7-A74A-21E20BA46B1D}"/>
              </a:ext>
            </a:extLst>
          </p:cNvPr>
          <p:cNvSpPr>
            <a:spLocks noGrp="1"/>
          </p:cNvSpPr>
          <p:nvPr>
            <p:ph type="dt" sz="half" idx="10"/>
          </p:nvPr>
        </p:nvSpPr>
        <p:spPr/>
        <p:txBody>
          <a:bodyPr/>
          <a:lstStyle/>
          <a:p>
            <a:fld id="{F7716629-4E54-4B8E-B9D5-158E95E11C9A}" type="datetimeFigureOut">
              <a:rPr lang="en-US" smtClean="0"/>
              <a:t>4/25/2024</a:t>
            </a:fld>
            <a:endParaRPr lang="en-US"/>
          </a:p>
        </p:txBody>
      </p:sp>
      <p:sp>
        <p:nvSpPr>
          <p:cNvPr id="5" name="Footer Placeholder 4">
            <a:extLst>
              <a:ext uri="{FF2B5EF4-FFF2-40B4-BE49-F238E27FC236}">
                <a16:creationId xmlns:a16="http://schemas.microsoft.com/office/drawing/2014/main" id="{12541BBF-1295-4A5B-AD48-DB8A10D45A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AA4F33-6C8F-41EB-9E2B-4091ADE331BE}"/>
              </a:ext>
            </a:extLst>
          </p:cNvPr>
          <p:cNvSpPr>
            <a:spLocks noGrp="1"/>
          </p:cNvSpPr>
          <p:nvPr>
            <p:ph type="sldNum" sz="quarter" idx="12"/>
          </p:nvPr>
        </p:nvSpPr>
        <p:spPr/>
        <p:txBody>
          <a:bodyPr/>
          <a:lstStyle/>
          <a:p>
            <a:fld id="{BABA13AA-E4E5-4584-91D7-560462351419}" type="slidenum">
              <a:rPr lang="en-US" smtClean="0"/>
              <a:t>‹#›</a:t>
            </a:fld>
            <a:endParaRPr lang="en-US"/>
          </a:p>
        </p:txBody>
      </p:sp>
    </p:spTree>
    <p:extLst>
      <p:ext uri="{BB962C8B-B14F-4D97-AF65-F5344CB8AC3E}">
        <p14:creationId xmlns:p14="http://schemas.microsoft.com/office/powerpoint/2010/main" val="2323982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E3A64D-3CE2-4493-AEA7-0A3AFFAA2EB6}" type="datetimeFigureOut">
              <a:rPr lang="en-US" smtClean="0"/>
              <a:t>4/25/2024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3C25C6-9722-412F-A658-87B7F6141574}" type="slidenum">
              <a:rPr lang="en-US" smtClean="0"/>
              <a:t>‹#›</a:t>
            </a:fld>
            <a:endParaRPr lang="en-US"/>
          </a:p>
        </p:txBody>
      </p:sp>
    </p:spTree>
    <p:extLst>
      <p:ext uri="{BB962C8B-B14F-4D97-AF65-F5344CB8AC3E}">
        <p14:creationId xmlns:p14="http://schemas.microsoft.com/office/powerpoint/2010/main" val="3962580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E3A64D-3CE2-4493-AEA7-0A3AFFAA2EB6}" type="datetimeFigureOut">
              <a:rPr lang="en-US" smtClean="0"/>
              <a:t>4/25/2024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3C25C6-9722-412F-A658-87B7F6141574}" type="slidenum">
              <a:rPr lang="en-US" smtClean="0"/>
              <a:t>‹#›</a:t>
            </a:fld>
            <a:endParaRPr lang="en-US"/>
          </a:p>
        </p:txBody>
      </p:sp>
    </p:spTree>
    <p:extLst>
      <p:ext uri="{BB962C8B-B14F-4D97-AF65-F5344CB8AC3E}">
        <p14:creationId xmlns:p14="http://schemas.microsoft.com/office/powerpoint/2010/main" val="41023217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E3A64D-3CE2-4493-AEA7-0A3AFFAA2EB6}"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3C25C6-9722-412F-A658-87B7F6141574}" type="slidenum">
              <a:rPr lang="en-US" smtClean="0"/>
              <a:t>‹#›</a:t>
            </a:fld>
            <a:endParaRPr lang="en-US"/>
          </a:p>
        </p:txBody>
      </p:sp>
    </p:spTree>
    <p:extLst>
      <p:ext uri="{BB962C8B-B14F-4D97-AF65-F5344CB8AC3E}">
        <p14:creationId xmlns:p14="http://schemas.microsoft.com/office/powerpoint/2010/main" val="12095436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E3A64D-3CE2-4493-AEA7-0A3AFFAA2EB6}"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3C25C6-9722-412F-A658-87B7F6141574}" type="slidenum">
              <a:rPr lang="en-US" smtClean="0"/>
              <a:t>‹#›</a:t>
            </a:fld>
            <a:endParaRPr lang="en-US"/>
          </a:p>
        </p:txBody>
      </p:sp>
    </p:spTree>
    <p:extLst>
      <p:ext uri="{BB962C8B-B14F-4D97-AF65-F5344CB8AC3E}">
        <p14:creationId xmlns:p14="http://schemas.microsoft.com/office/powerpoint/2010/main" val="4876299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E3A64D-3CE2-4493-AEA7-0A3AFFAA2EB6}"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C25C6-9722-412F-A658-87B7F6141574}" type="slidenum">
              <a:rPr lang="en-US" smtClean="0"/>
              <a:t>‹#›</a:t>
            </a:fld>
            <a:endParaRPr lang="en-US"/>
          </a:p>
        </p:txBody>
      </p:sp>
    </p:spTree>
    <p:extLst>
      <p:ext uri="{BB962C8B-B14F-4D97-AF65-F5344CB8AC3E}">
        <p14:creationId xmlns:p14="http://schemas.microsoft.com/office/powerpoint/2010/main" val="11393893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E3A64D-3CE2-4493-AEA7-0A3AFFAA2EB6}"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C25C6-9722-412F-A658-87B7F6141574}" type="slidenum">
              <a:rPr lang="en-US" smtClean="0"/>
              <a:t>‹#›</a:t>
            </a:fld>
            <a:endParaRPr lang="en-US"/>
          </a:p>
        </p:txBody>
      </p:sp>
    </p:spTree>
    <p:extLst>
      <p:ext uri="{BB962C8B-B14F-4D97-AF65-F5344CB8AC3E}">
        <p14:creationId xmlns:p14="http://schemas.microsoft.com/office/powerpoint/2010/main" val="3431783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C41A3-7397-4BE9-B444-E92247B8B7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34F0EB-35D3-4D1E-9595-FD398E2901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799CA0-2F20-4825-935E-67147FA276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60C189-CDE7-49A4-9679-3EEC99C9BE9B}"/>
              </a:ext>
            </a:extLst>
          </p:cNvPr>
          <p:cNvSpPr>
            <a:spLocks noGrp="1"/>
          </p:cNvSpPr>
          <p:nvPr>
            <p:ph type="dt" sz="half" idx="10"/>
          </p:nvPr>
        </p:nvSpPr>
        <p:spPr/>
        <p:txBody>
          <a:bodyPr/>
          <a:lstStyle/>
          <a:p>
            <a:fld id="{F7716629-4E54-4B8E-B9D5-158E95E11C9A}" type="datetimeFigureOut">
              <a:rPr lang="en-US" smtClean="0"/>
              <a:t>4/25/2024</a:t>
            </a:fld>
            <a:endParaRPr lang="en-US"/>
          </a:p>
        </p:txBody>
      </p:sp>
      <p:sp>
        <p:nvSpPr>
          <p:cNvPr id="6" name="Footer Placeholder 5">
            <a:extLst>
              <a:ext uri="{FF2B5EF4-FFF2-40B4-BE49-F238E27FC236}">
                <a16:creationId xmlns:a16="http://schemas.microsoft.com/office/drawing/2014/main" id="{A6255696-B8E7-4D8A-82DD-A5005EB8B4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820D4E-7EF0-4D22-A25E-5AAB9BEE03D3}"/>
              </a:ext>
            </a:extLst>
          </p:cNvPr>
          <p:cNvSpPr>
            <a:spLocks noGrp="1"/>
          </p:cNvSpPr>
          <p:nvPr>
            <p:ph type="sldNum" sz="quarter" idx="12"/>
          </p:nvPr>
        </p:nvSpPr>
        <p:spPr/>
        <p:txBody>
          <a:bodyPr/>
          <a:lstStyle/>
          <a:p>
            <a:fld id="{BABA13AA-E4E5-4584-91D7-560462351419}" type="slidenum">
              <a:rPr lang="en-US" smtClean="0"/>
              <a:t>‹#›</a:t>
            </a:fld>
            <a:endParaRPr lang="en-US"/>
          </a:p>
        </p:txBody>
      </p:sp>
    </p:spTree>
    <p:extLst>
      <p:ext uri="{BB962C8B-B14F-4D97-AF65-F5344CB8AC3E}">
        <p14:creationId xmlns:p14="http://schemas.microsoft.com/office/powerpoint/2010/main" val="3624604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F75A8-8E7F-4C3D-979E-CF4F0B790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A02A5B-25A5-4441-A68E-ECC01EE4DF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5CA461-67D1-40FD-B767-67B2504747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6BEAEC-E3E2-418E-B97B-C30735BB4A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BA9E63-DA3F-4B06-B794-989466339E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A03B0-F9F1-4542-87E7-CDE322E53CF5}"/>
              </a:ext>
            </a:extLst>
          </p:cNvPr>
          <p:cNvSpPr>
            <a:spLocks noGrp="1"/>
          </p:cNvSpPr>
          <p:nvPr>
            <p:ph type="dt" sz="half" idx="10"/>
          </p:nvPr>
        </p:nvSpPr>
        <p:spPr/>
        <p:txBody>
          <a:bodyPr/>
          <a:lstStyle/>
          <a:p>
            <a:fld id="{F7716629-4E54-4B8E-B9D5-158E95E11C9A}" type="datetimeFigureOut">
              <a:rPr lang="en-US" smtClean="0"/>
              <a:t>4/25/2024</a:t>
            </a:fld>
            <a:endParaRPr lang="en-US"/>
          </a:p>
        </p:txBody>
      </p:sp>
      <p:sp>
        <p:nvSpPr>
          <p:cNvPr id="8" name="Footer Placeholder 7">
            <a:extLst>
              <a:ext uri="{FF2B5EF4-FFF2-40B4-BE49-F238E27FC236}">
                <a16:creationId xmlns:a16="http://schemas.microsoft.com/office/drawing/2014/main" id="{AE35FC4D-52A9-4DEA-9B4D-3D5DF872E1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7087C4-20B0-4F11-B544-5CBEB4FDE813}"/>
              </a:ext>
            </a:extLst>
          </p:cNvPr>
          <p:cNvSpPr>
            <a:spLocks noGrp="1"/>
          </p:cNvSpPr>
          <p:nvPr>
            <p:ph type="sldNum" sz="quarter" idx="12"/>
          </p:nvPr>
        </p:nvSpPr>
        <p:spPr/>
        <p:txBody>
          <a:bodyPr/>
          <a:lstStyle/>
          <a:p>
            <a:fld id="{BABA13AA-E4E5-4584-91D7-560462351419}" type="slidenum">
              <a:rPr lang="en-US" smtClean="0"/>
              <a:t>‹#›</a:t>
            </a:fld>
            <a:endParaRPr lang="en-US"/>
          </a:p>
        </p:txBody>
      </p:sp>
    </p:spTree>
    <p:extLst>
      <p:ext uri="{BB962C8B-B14F-4D97-AF65-F5344CB8AC3E}">
        <p14:creationId xmlns:p14="http://schemas.microsoft.com/office/powerpoint/2010/main" val="1066183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09CF1-6156-4366-AD08-3323A3F80E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EF0B53-C3B7-422A-AD43-782656BB6EF7}"/>
              </a:ext>
            </a:extLst>
          </p:cNvPr>
          <p:cNvSpPr>
            <a:spLocks noGrp="1"/>
          </p:cNvSpPr>
          <p:nvPr>
            <p:ph type="dt" sz="half" idx="10"/>
          </p:nvPr>
        </p:nvSpPr>
        <p:spPr/>
        <p:txBody>
          <a:bodyPr/>
          <a:lstStyle/>
          <a:p>
            <a:fld id="{F7716629-4E54-4B8E-B9D5-158E95E11C9A}" type="datetimeFigureOut">
              <a:rPr lang="en-US" smtClean="0"/>
              <a:t>4/25/2024</a:t>
            </a:fld>
            <a:endParaRPr lang="en-US"/>
          </a:p>
        </p:txBody>
      </p:sp>
      <p:sp>
        <p:nvSpPr>
          <p:cNvPr id="4" name="Footer Placeholder 3">
            <a:extLst>
              <a:ext uri="{FF2B5EF4-FFF2-40B4-BE49-F238E27FC236}">
                <a16:creationId xmlns:a16="http://schemas.microsoft.com/office/drawing/2014/main" id="{D4631FAE-F0B3-4C4E-AE69-EA9C8FD6EB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8F6F70-237C-465A-BF40-2D665CF58916}"/>
              </a:ext>
            </a:extLst>
          </p:cNvPr>
          <p:cNvSpPr>
            <a:spLocks noGrp="1"/>
          </p:cNvSpPr>
          <p:nvPr>
            <p:ph type="sldNum" sz="quarter" idx="12"/>
          </p:nvPr>
        </p:nvSpPr>
        <p:spPr/>
        <p:txBody>
          <a:bodyPr/>
          <a:lstStyle/>
          <a:p>
            <a:fld id="{BABA13AA-E4E5-4584-91D7-560462351419}" type="slidenum">
              <a:rPr lang="en-US" smtClean="0"/>
              <a:t>‹#›</a:t>
            </a:fld>
            <a:endParaRPr lang="en-US"/>
          </a:p>
        </p:txBody>
      </p:sp>
    </p:spTree>
    <p:extLst>
      <p:ext uri="{BB962C8B-B14F-4D97-AF65-F5344CB8AC3E}">
        <p14:creationId xmlns:p14="http://schemas.microsoft.com/office/powerpoint/2010/main" val="2015546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51A5C7-BAF8-4C13-B4CD-6FB5925C33B3}"/>
              </a:ext>
            </a:extLst>
          </p:cNvPr>
          <p:cNvSpPr>
            <a:spLocks noGrp="1"/>
          </p:cNvSpPr>
          <p:nvPr>
            <p:ph type="dt" sz="half" idx="10"/>
          </p:nvPr>
        </p:nvSpPr>
        <p:spPr/>
        <p:txBody>
          <a:bodyPr/>
          <a:lstStyle/>
          <a:p>
            <a:fld id="{F7716629-4E54-4B8E-B9D5-158E95E11C9A}" type="datetimeFigureOut">
              <a:rPr lang="en-US" smtClean="0"/>
              <a:t>4/25/2024</a:t>
            </a:fld>
            <a:endParaRPr lang="en-US"/>
          </a:p>
        </p:txBody>
      </p:sp>
      <p:sp>
        <p:nvSpPr>
          <p:cNvPr id="3" name="Footer Placeholder 2">
            <a:extLst>
              <a:ext uri="{FF2B5EF4-FFF2-40B4-BE49-F238E27FC236}">
                <a16:creationId xmlns:a16="http://schemas.microsoft.com/office/drawing/2014/main" id="{160E73C5-7ED0-4D43-8193-4AC7F0F5DA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3E1233-D747-4288-9D7E-4644D08D018D}"/>
              </a:ext>
            </a:extLst>
          </p:cNvPr>
          <p:cNvSpPr>
            <a:spLocks noGrp="1"/>
          </p:cNvSpPr>
          <p:nvPr>
            <p:ph type="sldNum" sz="quarter" idx="12"/>
          </p:nvPr>
        </p:nvSpPr>
        <p:spPr/>
        <p:txBody>
          <a:bodyPr/>
          <a:lstStyle/>
          <a:p>
            <a:fld id="{BABA13AA-E4E5-4584-91D7-560462351419}" type="slidenum">
              <a:rPr lang="en-US" smtClean="0"/>
              <a:t>‹#›</a:t>
            </a:fld>
            <a:endParaRPr lang="en-US"/>
          </a:p>
        </p:txBody>
      </p:sp>
    </p:spTree>
    <p:extLst>
      <p:ext uri="{BB962C8B-B14F-4D97-AF65-F5344CB8AC3E}">
        <p14:creationId xmlns:p14="http://schemas.microsoft.com/office/powerpoint/2010/main" val="2252091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CC7C5-F641-456C-AE7E-4C1366A9F6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DDA061-F2A0-48AE-A08C-31F8AF5EED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30E4BB-2984-4CD0-A6A8-702D9041B4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17AFA7-454C-4387-B24B-0D038562C6FB}"/>
              </a:ext>
            </a:extLst>
          </p:cNvPr>
          <p:cNvSpPr>
            <a:spLocks noGrp="1"/>
          </p:cNvSpPr>
          <p:nvPr>
            <p:ph type="dt" sz="half" idx="10"/>
          </p:nvPr>
        </p:nvSpPr>
        <p:spPr/>
        <p:txBody>
          <a:bodyPr/>
          <a:lstStyle/>
          <a:p>
            <a:fld id="{F7716629-4E54-4B8E-B9D5-158E95E11C9A}" type="datetimeFigureOut">
              <a:rPr lang="en-US" smtClean="0"/>
              <a:t>4/25/2024</a:t>
            </a:fld>
            <a:endParaRPr lang="en-US"/>
          </a:p>
        </p:txBody>
      </p:sp>
      <p:sp>
        <p:nvSpPr>
          <p:cNvPr id="6" name="Footer Placeholder 5">
            <a:extLst>
              <a:ext uri="{FF2B5EF4-FFF2-40B4-BE49-F238E27FC236}">
                <a16:creationId xmlns:a16="http://schemas.microsoft.com/office/drawing/2014/main" id="{88B4D92A-F195-4769-A6BD-95E5895D81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4569CF-B8E8-4409-946D-4438488C97BC}"/>
              </a:ext>
            </a:extLst>
          </p:cNvPr>
          <p:cNvSpPr>
            <a:spLocks noGrp="1"/>
          </p:cNvSpPr>
          <p:nvPr>
            <p:ph type="sldNum" sz="quarter" idx="12"/>
          </p:nvPr>
        </p:nvSpPr>
        <p:spPr/>
        <p:txBody>
          <a:bodyPr/>
          <a:lstStyle/>
          <a:p>
            <a:fld id="{BABA13AA-E4E5-4584-91D7-560462351419}" type="slidenum">
              <a:rPr lang="en-US" smtClean="0"/>
              <a:t>‹#›</a:t>
            </a:fld>
            <a:endParaRPr lang="en-US"/>
          </a:p>
        </p:txBody>
      </p:sp>
    </p:spTree>
    <p:extLst>
      <p:ext uri="{BB962C8B-B14F-4D97-AF65-F5344CB8AC3E}">
        <p14:creationId xmlns:p14="http://schemas.microsoft.com/office/powerpoint/2010/main" val="958719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D9871-DFDF-48FB-A061-655DBDAE06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44B25E-7085-42ED-B1F1-4A5B7B3493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53B390-1D60-4287-87B3-7A4201AA8F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50AD18-D0E9-4CF8-9FD4-226D6C708098}"/>
              </a:ext>
            </a:extLst>
          </p:cNvPr>
          <p:cNvSpPr>
            <a:spLocks noGrp="1"/>
          </p:cNvSpPr>
          <p:nvPr>
            <p:ph type="dt" sz="half" idx="10"/>
          </p:nvPr>
        </p:nvSpPr>
        <p:spPr/>
        <p:txBody>
          <a:bodyPr/>
          <a:lstStyle/>
          <a:p>
            <a:fld id="{F7716629-4E54-4B8E-B9D5-158E95E11C9A}" type="datetimeFigureOut">
              <a:rPr lang="en-US" smtClean="0"/>
              <a:t>4/25/2024</a:t>
            </a:fld>
            <a:endParaRPr lang="en-US"/>
          </a:p>
        </p:txBody>
      </p:sp>
      <p:sp>
        <p:nvSpPr>
          <p:cNvPr id="6" name="Footer Placeholder 5">
            <a:extLst>
              <a:ext uri="{FF2B5EF4-FFF2-40B4-BE49-F238E27FC236}">
                <a16:creationId xmlns:a16="http://schemas.microsoft.com/office/drawing/2014/main" id="{4D0DD0F7-A82A-4312-91AA-78E7C04EBB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45BFC-E8BF-40D8-8EE2-D0AF79365C6F}"/>
              </a:ext>
            </a:extLst>
          </p:cNvPr>
          <p:cNvSpPr>
            <a:spLocks noGrp="1"/>
          </p:cNvSpPr>
          <p:nvPr>
            <p:ph type="sldNum" sz="quarter" idx="12"/>
          </p:nvPr>
        </p:nvSpPr>
        <p:spPr/>
        <p:txBody>
          <a:bodyPr/>
          <a:lstStyle/>
          <a:p>
            <a:fld id="{BABA13AA-E4E5-4584-91D7-560462351419}" type="slidenum">
              <a:rPr lang="en-US" smtClean="0"/>
              <a:t>‹#›</a:t>
            </a:fld>
            <a:endParaRPr lang="en-US"/>
          </a:p>
        </p:txBody>
      </p:sp>
    </p:spTree>
    <p:extLst>
      <p:ext uri="{BB962C8B-B14F-4D97-AF65-F5344CB8AC3E}">
        <p14:creationId xmlns:p14="http://schemas.microsoft.com/office/powerpoint/2010/main" val="3646625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C73CB2-D37A-48DC-8429-ABFD92057A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17FE84-BB4B-4FE7-A1A2-6029EE72D3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81F2C-A704-4B7C-B0CA-D4E5CFFF73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716629-4E54-4B8E-B9D5-158E95E11C9A}" type="datetimeFigureOut">
              <a:rPr lang="en-US" smtClean="0"/>
              <a:t>4/25/2024</a:t>
            </a:fld>
            <a:endParaRPr lang="en-US"/>
          </a:p>
        </p:txBody>
      </p:sp>
      <p:sp>
        <p:nvSpPr>
          <p:cNvPr id="5" name="Footer Placeholder 4">
            <a:extLst>
              <a:ext uri="{FF2B5EF4-FFF2-40B4-BE49-F238E27FC236}">
                <a16:creationId xmlns:a16="http://schemas.microsoft.com/office/drawing/2014/main" id="{4C977C93-73F3-4892-8DF2-A88E9D66E9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B91BF1-53CD-437C-85DB-A9E8400B85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BA13AA-E4E5-4584-91D7-560462351419}" type="slidenum">
              <a:rPr lang="en-US" smtClean="0"/>
              <a:t>‹#›</a:t>
            </a:fld>
            <a:endParaRPr lang="en-US"/>
          </a:p>
        </p:txBody>
      </p:sp>
    </p:spTree>
    <p:extLst>
      <p:ext uri="{BB962C8B-B14F-4D97-AF65-F5344CB8AC3E}">
        <p14:creationId xmlns:p14="http://schemas.microsoft.com/office/powerpoint/2010/main" val="3144110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2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A5307E-3C16-4189-866F-1EC509407E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F77C63B-D907-4B6D-84EE-0D6CFF8035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762E56-87FF-44DC-9D3A-4652C78511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D4E2F3-C2E1-4881-B634-6FE9BC96DA10}" type="datetimeFigureOut">
              <a:rPr lang="en-GB" smtClean="0"/>
              <a:t>25/04/2024</a:t>
            </a:fld>
            <a:endParaRPr lang="en-GB"/>
          </a:p>
        </p:txBody>
      </p:sp>
      <p:sp>
        <p:nvSpPr>
          <p:cNvPr id="5" name="Footer Placeholder 4">
            <a:extLst>
              <a:ext uri="{FF2B5EF4-FFF2-40B4-BE49-F238E27FC236}">
                <a16:creationId xmlns:a16="http://schemas.microsoft.com/office/drawing/2014/main" id="{F9BD8A67-48E0-4E90-A706-FC702D30FA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F5E1B08-A329-4A64-A9A9-47E46DC5F2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EBB04A-4F3A-4CD8-868F-67ACD0D73508}" type="slidenum">
              <a:rPr lang="en-GB" smtClean="0"/>
              <a:t>‹#›</a:t>
            </a:fld>
            <a:endParaRPr lang="en-GB"/>
          </a:p>
        </p:txBody>
      </p:sp>
    </p:spTree>
    <p:extLst>
      <p:ext uri="{BB962C8B-B14F-4D97-AF65-F5344CB8AC3E}">
        <p14:creationId xmlns:p14="http://schemas.microsoft.com/office/powerpoint/2010/main" val="409713627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716629-4E54-4B8E-B9D5-158E95E11C9A}" type="datetimeFigureOut">
              <a:rPr lang="en-US" smtClean="0"/>
              <a:t>4/25/2024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BA13AA-E4E5-4584-91D7-560462351419}" type="slidenum">
              <a:rPr lang="en-US" smtClean="0"/>
              <a:t>‹#›</a:t>
            </a:fld>
            <a:endParaRPr lang="en-US"/>
          </a:p>
        </p:txBody>
      </p:sp>
    </p:spTree>
    <p:extLst>
      <p:ext uri="{BB962C8B-B14F-4D97-AF65-F5344CB8AC3E}">
        <p14:creationId xmlns:p14="http://schemas.microsoft.com/office/powerpoint/2010/main" val="4239390538"/>
      </p:ext>
    </p:extLst>
  </p:cSld>
  <p:clrMap bg1="dk1" tx1="lt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5.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34.png"/><Relationship Id="rId21" Type="http://schemas.openxmlformats.org/officeDocument/2006/relationships/image" Target="../media/image62.png"/><Relationship Id="rId7" Type="http://schemas.openxmlformats.org/officeDocument/2006/relationships/image" Target="../media/image40.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image" Target="../media/image47.png"/><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15.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33.png"/><Relationship Id="rId15" Type="http://schemas.openxmlformats.org/officeDocument/2006/relationships/image" Target="../media/image56.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35.png"/><Relationship Id="rId9" Type="http://schemas.openxmlformats.org/officeDocument/2006/relationships/image" Target="../media/image50.png"/><Relationship Id="rId14" Type="http://schemas.openxmlformats.org/officeDocument/2006/relationships/image" Target="../media/image55.png"/></Relationships>
</file>

<file path=ppt/slides/_rels/slide1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7.svg"/><Relationship Id="rId7" Type="http://schemas.openxmlformats.org/officeDocument/2006/relationships/diagramColors" Target="../diagrams/colors1.xml"/><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68.jpg"/></Relationships>
</file>

<file path=ppt/slides/_rels/slide1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4.jpg"/><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www.apps.who.int/" TargetMode="Externa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e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hyperlink" Target="https://worldcouncilforhealth.org/" TargetMode="External"/><Relationship Id="rId2" Type="http://schemas.openxmlformats.org/officeDocument/2006/relationships/image" Target="../media/image102.jpeg"/><Relationship Id="rId1" Type="http://schemas.openxmlformats.org/officeDocument/2006/relationships/slideLayout" Target="../slideLayouts/slideLayout13.xml"/><Relationship Id="rId4" Type="http://schemas.openxmlformats.org/officeDocument/2006/relationships/hyperlink" Target="https://childrenshealthdefense.ie/"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jpeg"/><Relationship Id="rId18" Type="http://schemas.openxmlformats.org/officeDocument/2006/relationships/image" Target="../media/image28.png"/><Relationship Id="rId3" Type="http://schemas.openxmlformats.org/officeDocument/2006/relationships/image" Target="../media/image13.svg"/><Relationship Id="rId21" Type="http://schemas.openxmlformats.org/officeDocument/2006/relationships/image" Target="../media/image31.sv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jpeg"/><Relationship Id="rId2" Type="http://schemas.openxmlformats.org/officeDocument/2006/relationships/image" Target="../media/image12.png"/><Relationship Id="rId16" Type="http://schemas.openxmlformats.org/officeDocument/2006/relationships/image" Target="../media/image26.jpeg"/><Relationship Id="rId20" Type="http://schemas.openxmlformats.org/officeDocument/2006/relationships/image" Target="../media/image30.png"/><Relationship Id="rId1" Type="http://schemas.openxmlformats.org/officeDocument/2006/relationships/slideLayout" Target="../slideLayouts/slideLayout3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svg"/><Relationship Id="rId15" Type="http://schemas.openxmlformats.org/officeDocument/2006/relationships/image" Target="../media/image25.jpeg"/><Relationship Id="rId10" Type="http://schemas.openxmlformats.org/officeDocument/2006/relationships/image" Target="../media/image20.svg"/><Relationship Id="rId19" Type="http://schemas.openxmlformats.org/officeDocument/2006/relationships/image" Target="../media/image29.sv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79AF-6CC6-5C95-C799-DEA2665B72B2}"/>
              </a:ext>
            </a:extLst>
          </p:cNvPr>
          <p:cNvSpPr>
            <a:spLocks noGrp="1"/>
          </p:cNvSpPr>
          <p:nvPr>
            <p:ph type="title"/>
          </p:nvPr>
        </p:nvSpPr>
        <p:spPr>
          <a:xfrm>
            <a:off x="839788" y="457200"/>
            <a:ext cx="3932237" cy="796678"/>
          </a:xfrm>
        </p:spPr>
        <p:txBody>
          <a:bodyPr>
            <a:noAutofit/>
          </a:bodyPr>
          <a:lstStyle/>
          <a:p>
            <a:r>
              <a:rPr lang="en-GB" sz="3600" b="1" dirty="0"/>
              <a:t>Breaking the Silence</a:t>
            </a:r>
          </a:p>
        </p:txBody>
      </p:sp>
      <p:sp>
        <p:nvSpPr>
          <p:cNvPr id="4" name="Text Placeholder 3">
            <a:extLst>
              <a:ext uri="{FF2B5EF4-FFF2-40B4-BE49-F238E27FC236}">
                <a16:creationId xmlns:a16="http://schemas.microsoft.com/office/drawing/2014/main" id="{D1366FA1-F9F8-6CC2-B0D2-C9CADBC87283}"/>
              </a:ext>
            </a:extLst>
          </p:cNvPr>
          <p:cNvSpPr>
            <a:spLocks noGrp="1"/>
          </p:cNvSpPr>
          <p:nvPr>
            <p:ph type="body" sz="half" idx="2"/>
          </p:nvPr>
        </p:nvSpPr>
        <p:spPr/>
        <p:txBody>
          <a:bodyPr/>
          <a:lstStyle/>
          <a:p>
            <a:r>
              <a:rPr lang="en-US" sz="2800" b="1" dirty="0"/>
              <a:t>THE TRUTH IS LIKE A LION </a:t>
            </a:r>
          </a:p>
          <a:p>
            <a:r>
              <a:rPr lang="en-US" sz="2800" b="1" dirty="0"/>
              <a:t>YOU DON’T HAVE TO DEFEND IT</a:t>
            </a:r>
          </a:p>
          <a:p>
            <a:r>
              <a:rPr lang="en-US" sz="2800" b="1" dirty="0"/>
              <a:t>LET IT LOOSE</a:t>
            </a:r>
          </a:p>
          <a:p>
            <a:r>
              <a:rPr lang="en-US" sz="2800" b="1" dirty="0"/>
              <a:t>IT WILL DEFEND ITSELF</a:t>
            </a:r>
            <a:endParaRPr lang="en-US" sz="2800" dirty="0"/>
          </a:p>
          <a:p>
            <a:r>
              <a:rPr lang="en-US" sz="1800" dirty="0"/>
              <a:t>Attributed to St Augustine</a:t>
            </a:r>
          </a:p>
          <a:p>
            <a:endParaRPr lang="en-GB" dirty="0"/>
          </a:p>
        </p:txBody>
      </p:sp>
      <p:pic>
        <p:nvPicPr>
          <p:cNvPr id="5" name="Picture 2" descr="Male Lion Images - Free Download on Freepik">
            <a:extLst>
              <a:ext uri="{FF2B5EF4-FFF2-40B4-BE49-F238E27FC236}">
                <a16:creationId xmlns:a16="http://schemas.microsoft.com/office/drawing/2014/main" id="{E6D84CBC-40CD-A701-22D6-0CCE6B18A06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7434" r="23389"/>
          <a:stretch/>
        </p:blipFill>
        <p:spPr bwMode="auto">
          <a:xfrm>
            <a:off x="5687291" y="517777"/>
            <a:ext cx="5521036" cy="6214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419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D45174-E248-FDA8-45D1-366D5B365A47}"/>
              </a:ext>
            </a:extLst>
          </p:cNvPr>
          <p:cNvPicPr>
            <a:picLocks noChangeAspect="1"/>
          </p:cNvPicPr>
          <p:nvPr/>
        </p:nvPicPr>
        <p:blipFill>
          <a:blip r:embed="rId2"/>
          <a:stretch>
            <a:fillRect/>
          </a:stretch>
        </p:blipFill>
        <p:spPr>
          <a:xfrm>
            <a:off x="7407558" y="102888"/>
            <a:ext cx="1233096" cy="2075287"/>
          </a:xfrm>
          <a:prstGeom prst="rect">
            <a:avLst/>
          </a:prstGeom>
        </p:spPr>
      </p:pic>
      <p:pic>
        <p:nvPicPr>
          <p:cNvPr id="6" name="Picture 5">
            <a:extLst>
              <a:ext uri="{FF2B5EF4-FFF2-40B4-BE49-F238E27FC236}">
                <a16:creationId xmlns:a16="http://schemas.microsoft.com/office/drawing/2014/main" id="{D353DED9-C243-B88B-8AB0-453E0E1B0458}"/>
              </a:ext>
            </a:extLst>
          </p:cNvPr>
          <p:cNvPicPr>
            <a:picLocks noChangeAspect="1"/>
          </p:cNvPicPr>
          <p:nvPr/>
        </p:nvPicPr>
        <p:blipFill>
          <a:blip r:embed="rId3"/>
          <a:stretch>
            <a:fillRect/>
          </a:stretch>
        </p:blipFill>
        <p:spPr>
          <a:xfrm>
            <a:off x="5748378" y="125676"/>
            <a:ext cx="1659180" cy="2164952"/>
          </a:xfrm>
          <a:prstGeom prst="rect">
            <a:avLst/>
          </a:prstGeom>
        </p:spPr>
      </p:pic>
      <p:sp>
        <p:nvSpPr>
          <p:cNvPr id="12" name="TextBox 11">
            <a:extLst>
              <a:ext uri="{FF2B5EF4-FFF2-40B4-BE49-F238E27FC236}">
                <a16:creationId xmlns:a16="http://schemas.microsoft.com/office/drawing/2014/main" id="{5DA50F55-17F2-1455-7AEE-7A0F8A814D65}"/>
              </a:ext>
            </a:extLst>
          </p:cNvPr>
          <p:cNvSpPr txBox="1"/>
          <p:nvPr/>
        </p:nvSpPr>
        <p:spPr>
          <a:xfrm>
            <a:off x="4596318" y="2540322"/>
            <a:ext cx="3793302" cy="646331"/>
          </a:xfrm>
          <a:prstGeom prst="rect">
            <a:avLst/>
          </a:prstGeom>
          <a:solidFill>
            <a:schemeClr val="tx1">
              <a:alpha val="50000"/>
            </a:schemeClr>
          </a:solid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“WORLD PROBLÉMATIQUE”</a:t>
            </a:r>
          </a:p>
        </p:txBody>
      </p:sp>
      <p:grpSp>
        <p:nvGrpSpPr>
          <p:cNvPr id="16" name="Group 15">
            <a:extLst>
              <a:ext uri="{FF2B5EF4-FFF2-40B4-BE49-F238E27FC236}">
                <a16:creationId xmlns:a16="http://schemas.microsoft.com/office/drawing/2014/main" id="{EE91DC71-7A69-A3D1-94F4-5859F70A9BD6}"/>
              </a:ext>
            </a:extLst>
          </p:cNvPr>
          <p:cNvGrpSpPr/>
          <p:nvPr/>
        </p:nvGrpSpPr>
        <p:grpSpPr>
          <a:xfrm>
            <a:off x="6149669" y="731025"/>
            <a:ext cx="1689067" cy="2595021"/>
            <a:chOff x="3093522" y="3549313"/>
            <a:chExt cx="1689067" cy="2595021"/>
          </a:xfrm>
        </p:grpSpPr>
        <p:pic>
          <p:nvPicPr>
            <p:cNvPr id="17" name="Picture 2">
              <a:extLst>
                <a:ext uri="{FF2B5EF4-FFF2-40B4-BE49-F238E27FC236}">
                  <a16:creationId xmlns:a16="http://schemas.microsoft.com/office/drawing/2014/main" id="{D8E04642-0ADA-D6D9-A512-E4C845ED372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93522" y="3549313"/>
              <a:ext cx="1689067" cy="2595021"/>
            </a:xfrm>
            <a:prstGeom prst="rect">
              <a:avLst/>
            </a:prstGeom>
            <a:solidFill>
              <a:sysClr val="window" lastClr="FFFFFF">
                <a:lumMod val="85000"/>
              </a:sysClr>
            </a:solidFill>
          </p:spPr>
        </p:pic>
        <p:sp>
          <p:nvSpPr>
            <p:cNvPr id="18" name="TextBox 17">
              <a:extLst>
                <a:ext uri="{FF2B5EF4-FFF2-40B4-BE49-F238E27FC236}">
                  <a16:creationId xmlns:a16="http://schemas.microsoft.com/office/drawing/2014/main" id="{1BC70FCA-B9B6-7905-3FD8-7E934A3EC718}"/>
                </a:ext>
              </a:extLst>
            </p:cNvPr>
            <p:cNvSpPr txBox="1"/>
            <p:nvPr/>
          </p:nvSpPr>
          <p:spPr>
            <a:xfrm>
              <a:off x="3561914" y="4929952"/>
              <a:ext cx="1059963" cy="628492"/>
            </a:xfrm>
            <a:prstGeom prst="rect">
              <a:avLst/>
            </a:prstGeom>
            <a:solidFill>
              <a:sysClr val="window" lastClr="FFFFFF">
                <a:lumMod val="65000"/>
              </a:sysClr>
            </a:solidFill>
          </p:spPr>
          <p:txBody>
            <a:bodyPr wrap="square" lIns="36000" tIns="36000" rIns="36000" bIns="36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alibri" panose="020F0502020204030204"/>
                  <a:ea typeface="+mn-ea"/>
                  <a:cs typeface="+mn-cs"/>
                </a:rPr>
                <a:t>Giovanni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alibri" panose="020F0502020204030204"/>
                  <a:ea typeface="+mn-ea"/>
                  <a:cs typeface="+mn-cs"/>
                </a:rPr>
                <a:t>Agnelli</a:t>
              </a:r>
            </a:p>
          </p:txBody>
        </p:sp>
      </p:grpSp>
      <p:grpSp>
        <p:nvGrpSpPr>
          <p:cNvPr id="20" name="Group 19">
            <a:extLst>
              <a:ext uri="{FF2B5EF4-FFF2-40B4-BE49-F238E27FC236}">
                <a16:creationId xmlns:a16="http://schemas.microsoft.com/office/drawing/2014/main" id="{0D11D768-2A33-5843-74F6-0797C4F71E8A}"/>
              </a:ext>
            </a:extLst>
          </p:cNvPr>
          <p:cNvGrpSpPr/>
          <p:nvPr/>
        </p:nvGrpSpPr>
        <p:grpSpPr>
          <a:xfrm>
            <a:off x="7835982" y="1715181"/>
            <a:ext cx="1208717" cy="1588752"/>
            <a:chOff x="4528231" y="69689"/>
            <a:chExt cx="963192" cy="1263818"/>
          </a:xfrm>
        </p:grpSpPr>
        <p:pic>
          <p:nvPicPr>
            <p:cNvPr id="21" name="Picture 20">
              <a:extLst>
                <a:ext uri="{FF2B5EF4-FFF2-40B4-BE49-F238E27FC236}">
                  <a16:creationId xmlns:a16="http://schemas.microsoft.com/office/drawing/2014/main" id="{D3F3031A-491B-D713-E5F5-6F3B63CB38A9}"/>
                </a:ext>
              </a:extLst>
            </p:cNvPr>
            <p:cNvPicPr>
              <a:picLocks noChangeAspect="1"/>
            </p:cNvPicPr>
            <p:nvPr/>
          </p:nvPicPr>
          <p:blipFill>
            <a:blip r:embed="rId5"/>
            <a:stretch>
              <a:fillRect/>
            </a:stretch>
          </p:blipFill>
          <p:spPr>
            <a:xfrm>
              <a:off x="4528231" y="69689"/>
              <a:ext cx="963192" cy="1263818"/>
            </a:xfrm>
            <a:prstGeom prst="rect">
              <a:avLst/>
            </a:prstGeom>
          </p:spPr>
        </p:pic>
        <p:sp>
          <p:nvSpPr>
            <p:cNvPr id="22" name="TextBox 21">
              <a:extLst>
                <a:ext uri="{FF2B5EF4-FFF2-40B4-BE49-F238E27FC236}">
                  <a16:creationId xmlns:a16="http://schemas.microsoft.com/office/drawing/2014/main" id="{A6FF3029-8592-2519-7715-68829170D3DF}"/>
                </a:ext>
              </a:extLst>
            </p:cNvPr>
            <p:cNvSpPr txBox="1"/>
            <p:nvPr/>
          </p:nvSpPr>
          <p:spPr>
            <a:xfrm>
              <a:off x="4568035" y="865916"/>
              <a:ext cx="892071" cy="402052"/>
            </a:xfrm>
            <a:prstGeom prst="rect">
              <a:avLst/>
            </a:prstGeom>
            <a:solidFill>
              <a:schemeClr val="tx1">
                <a:alpha val="50000"/>
              </a:schemeClr>
            </a:solid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David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Rockefeller</a:t>
              </a:r>
            </a:p>
          </p:txBody>
        </p:sp>
      </p:grpSp>
      <p:grpSp>
        <p:nvGrpSpPr>
          <p:cNvPr id="26" name="Group 25">
            <a:extLst>
              <a:ext uri="{FF2B5EF4-FFF2-40B4-BE49-F238E27FC236}">
                <a16:creationId xmlns:a16="http://schemas.microsoft.com/office/drawing/2014/main" id="{CECB1B60-DF6F-4B76-7CC6-91679767A5BB}"/>
              </a:ext>
            </a:extLst>
          </p:cNvPr>
          <p:cNvGrpSpPr/>
          <p:nvPr/>
        </p:nvGrpSpPr>
        <p:grpSpPr>
          <a:xfrm>
            <a:off x="4542978" y="161813"/>
            <a:ext cx="1205400" cy="2016362"/>
            <a:chOff x="4542978" y="161813"/>
            <a:chExt cx="1205400" cy="2016362"/>
          </a:xfrm>
        </p:grpSpPr>
        <p:pic>
          <p:nvPicPr>
            <p:cNvPr id="9" name="Picture 8">
              <a:extLst>
                <a:ext uri="{FF2B5EF4-FFF2-40B4-BE49-F238E27FC236}">
                  <a16:creationId xmlns:a16="http://schemas.microsoft.com/office/drawing/2014/main" id="{FB6BD47B-0F5D-2C50-12D4-DA37DD959A73}"/>
                </a:ext>
              </a:extLst>
            </p:cNvPr>
            <p:cNvPicPr>
              <a:picLocks noChangeAspect="1"/>
            </p:cNvPicPr>
            <p:nvPr/>
          </p:nvPicPr>
          <p:blipFill>
            <a:blip r:embed="rId6"/>
            <a:stretch>
              <a:fillRect/>
            </a:stretch>
          </p:blipFill>
          <p:spPr>
            <a:xfrm>
              <a:off x="4542978" y="161813"/>
              <a:ext cx="1205400" cy="2016362"/>
            </a:xfrm>
            <a:prstGeom prst="rect">
              <a:avLst/>
            </a:prstGeom>
          </p:spPr>
        </p:pic>
        <p:sp>
          <p:nvSpPr>
            <p:cNvPr id="25" name="TextBox 24">
              <a:extLst>
                <a:ext uri="{FF2B5EF4-FFF2-40B4-BE49-F238E27FC236}">
                  <a16:creationId xmlns:a16="http://schemas.microsoft.com/office/drawing/2014/main" id="{37B9D4BB-BABC-0A75-467D-85656E78C211}"/>
                </a:ext>
              </a:extLst>
            </p:cNvPr>
            <p:cNvSpPr txBox="1"/>
            <p:nvPr/>
          </p:nvSpPr>
          <p:spPr>
            <a:xfrm>
              <a:off x="4752112" y="1626484"/>
              <a:ext cx="892071" cy="402052"/>
            </a:xfrm>
            <a:prstGeom prst="rect">
              <a:avLst/>
            </a:prstGeom>
            <a:solidFill>
              <a:schemeClr val="tx1">
                <a:alpha val="50000"/>
              </a:schemeClr>
            </a:solid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Aurelio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Peccei</a:t>
              </a:r>
            </a:p>
          </p:txBody>
        </p:sp>
      </p:grpSp>
      <p:sp>
        <p:nvSpPr>
          <p:cNvPr id="27" name="Arrow: Right 26">
            <a:extLst>
              <a:ext uri="{FF2B5EF4-FFF2-40B4-BE49-F238E27FC236}">
                <a16:creationId xmlns:a16="http://schemas.microsoft.com/office/drawing/2014/main" id="{BEB30063-A4C6-89AA-6E5D-40F0A66C288F}"/>
              </a:ext>
            </a:extLst>
          </p:cNvPr>
          <p:cNvSpPr/>
          <p:nvPr/>
        </p:nvSpPr>
        <p:spPr>
          <a:xfrm>
            <a:off x="3554140" y="940813"/>
            <a:ext cx="916053" cy="899503"/>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7937D375-CE00-8F1E-92B4-4C739AE54357}"/>
              </a:ext>
            </a:extLst>
          </p:cNvPr>
          <p:cNvSpPr txBox="1"/>
          <p:nvPr/>
        </p:nvSpPr>
        <p:spPr>
          <a:xfrm>
            <a:off x="616666" y="2641595"/>
            <a:ext cx="2514440" cy="646331"/>
          </a:xfrm>
          <a:prstGeom prst="rect">
            <a:avLst/>
          </a:prstGeom>
          <a:solidFill>
            <a:schemeClr val="tx1">
              <a:alpha val="50000"/>
            </a:schemeClr>
          </a:solid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Stockholm Conference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(UN 1972)</a:t>
            </a:r>
          </a:p>
        </p:txBody>
      </p:sp>
      <p:pic>
        <p:nvPicPr>
          <p:cNvPr id="30" name="Picture 29">
            <a:extLst>
              <a:ext uri="{FF2B5EF4-FFF2-40B4-BE49-F238E27FC236}">
                <a16:creationId xmlns:a16="http://schemas.microsoft.com/office/drawing/2014/main" id="{0B544C90-5E26-0399-B6FF-3EBC18F7A1F1}"/>
              </a:ext>
            </a:extLst>
          </p:cNvPr>
          <p:cNvPicPr>
            <a:picLocks noChangeAspect="1"/>
          </p:cNvPicPr>
          <p:nvPr/>
        </p:nvPicPr>
        <p:blipFill>
          <a:blip r:embed="rId7"/>
          <a:stretch>
            <a:fillRect/>
          </a:stretch>
        </p:blipFill>
        <p:spPr>
          <a:xfrm>
            <a:off x="2040619" y="111394"/>
            <a:ext cx="1501696" cy="2488017"/>
          </a:xfrm>
          <a:prstGeom prst="rect">
            <a:avLst/>
          </a:prstGeom>
        </p:spPr>
      </p:pic>
      <p:pic>
        <p:nvPicPr>
          <p:cNvPr id="31" name="Picture 30">
            <a:extLst>
              <a:ext uri="{FF2B5EF4-FFF2-40B4-BE49-F238E27FC236}">
                <a16:creationId xmlns:a16="http://schemas.microsoft.com/office/drawing/2014/main" id="{76F22A14-9CB5-C0BA-4698-C7C1962B3605}"/>
              </a:ext>
            </a:extLst>
          </p:cNvPr>
          <p:cNvPicPr>
            <a:picLocks noChangeAspect="1"/>
          </p:cNvPicPr>
          <p:nvPr/>
        </p:nvPicPr>
        <p:blipFill>
          <a:blip r:embed="rId8"/>
          <a:stretch>
            <a:fillRect/>
          </a:stretch>
        </p:blipFill>
        <p:spPr>
          <a:xfrm>
            <a:off x="119032" y="2056683"/>
            <a:ext cx="1894523" cy="542728"/>
          </a:xfrm>
          <a:prstGeom prst="rect">
            <a:avLst/>
          </a:prstGeom>
        </p:spPr>
      </p:pic>
      <p:grpSp>
        <p:nvGrpSpPr>
          <p:cNvPr id="32" name="Group 31">
            <a:extLst>
              <a:ext uri="{FF2B5EF4-FFF2-40B4-BE49-F238E27FC236}">
                <a16:creationId xmlns:a16="http://schemas.microsoft.com/office/drawing/2014/main" id="{689B07FD-8894-EF20-18EF-5248C245A25A}"/>
              </a:ext>
            </a:extLst>
          </p:cNvPr>
          <p:cNvGrpSpPr/>
          <p:nvPr/>
        </p:nvGrpSpPr>
        <p:grpSpPr>
          <a:xfrm>
            <a:off x="213691" y="159590"/>
            <a:ext cx="1660195" cy="1854909"/>
            <a:chOff x="213691" y="159590"/>
            <a:chExt cx="1660195" cy="1854909"/>
          </a:xfrm>
        </p:grpSpPr>
        <p:pic>
          <p:nvPicPr>
            <p:cNvPr id="33" name="Picture 32">
              <a:extLst>
                <a:ext uri="{FF2B5EF4-FFF2-40B4-BE49-F238E27FC236}">
                  <a16:creationId xmlns:a16="http://schemas.microsoft.com/office/drawing/2014/main" id="{516EDD40-69D3-5664-8E08-91983CA7672C}"/>
                </a:ext>
              </a:extLst>
            </p:cNvPr>
            <p:cNvPicPr>
              <a:picLocks noChangeAspect="1"/>
            </p:cNvPicPr>
            <p:nvPr/>
          </p:nvPicPr>
          <p:blipFill>
            <a:blip r:embed="rId9"/>
            <a:stretch>
              <a:fillRect/>
            </a:stretch>
          </p:blipFill>
          <p:spPr>
            <a:xfrm>
              <a:off x="213691" y="159590"/>
              <a:ext cx="1660195" cy="1854909"/>
            </a:xfrm>
            <a:prstGeom prst="rect">
              <a:avLst/>
            </a:prstGeom>
          </p:spPr>
        </p:pic>
        <p:sp>
          <p:nvSpPr>
            <p:cNvPr id="34" name="TextBox 33">
              <a:extLst>
                <a:ext uri="{FF2B5EF4-FFF2-40B4-BE49-F238E27FC236}">
                  <a16:creationId xmlns:a16="http://schemas.microsoft.com/office/drawing/2014/main" id="{063CB403-8F81-5280-CB53-29E6662C7C2B}"/>
                </a:ext>
              </a:extLst>
            </p:cNvPr>
            <p:cNvSpPr txBox="1"/>
            <p:nvPr/>
          </p:nvSpPr>
          <p:spPr>
            <a:xfrm>
              <a:off x="297449" y="1600441"/>
              <a:ext cx="892071" cy="402052"/>
            </a:xfrm>
            <a:prstGeom prst="rect">
              <a:avLst/>
            </a:prstGeom>
            <a:solidFill>
              <a:schemeClr val="tx1">
                <a:alpha val="50000"/>
              </a:schemeClr>
            </a:solid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Maurice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Strong</a:t>
              </a:r>
            </a:p>
          </p:txBody>
        </p:sp>
      </p:grpSp>
      <p:pic>
        <p:nvPicPr>
          <p:cNvPr id="35" name="Picture 34">
            <a:extLst>
              <a:ext uri="{FF2B5EF4-FFF2-40B4-BE49-F238E27FC236}">
                <a16:creationId xmlns:a16="http://schemas.microsoft.com/office/drawing/2014/main" id="{4FF702BA-F755-BD4C-A56D-20401E08F51F}"/>
              </a:ext>
            </a:extLst>
          </p:cNvPr>
          <p:cNvPicPr>
            <a:picLocks noChangeAspect="1"/>
          </p:cNvPicPr>
          <p:nvPr/>
        </p:nvPicPr>
        <p:blipFill>
          <a:blip r:embed="rId10"/>
          <a:stretch>
            <a:fillRect/>
          </a:stretch>
        </p:blipFill>
        <p:spPr>
          <a:xfrm>
            <a:off x="1273277" y="1410351"/>
            <a:ext cx="734048" cy="646332"/>
          </a:xfrm>
          <a:prstGeom prst="rect">
            <a:avLst/>
          </a:prstGeom>
        </p:spPr>
      </p:pic>
      <p:sp>
        <p:nvSpPr>
          <p:cNvPr id="24" name="TextBox 23">
            <a:extLst>
              <a:ext uri="{FF2B5EF4-FFF2-40B4-BE49-F238E27FC236}">
                <a16:creationId xmlns:a16="http://schemas.microsoft.com/office/drawing/2014/main" id="{682E292D-96D6-79A4-BB4D-921AEB5D1F8E}"/>
              </a:ext>
            </a:extLst>
          </p:cNvPr>
          <p:cNvSpPr txBox="1"/>
          <p:nvPr/>
        </p:nvSpPr>
        <p:spPr>
          <a:xfrm rot="20713477">
            <a:off x="5087135" y="628395"/>
            <a:ext cx="3370633" cy="1754326"/>
          </a:xfrm>
          <a:prstGeom prst="rect">
            <a:avLst/>
          </a:prstGeom>
          <a:solidFill>
            <a:sysClr val="windowText" lastClr="000000">
              <a:lumMod val="65000"/>
              <a:lumOff val="35000"/>
            </a:sys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prstClr val="white"/>
                </a:solidFill>
                <a:effectLst/>
                <a:uLnTx/>
                <a:uFillTx/>
                <a:latin typeface="Old Stamper" panose="02000500000000000000" pitchFamily="2" charset="0"/>
                <a:ea typeface="+mn-ea"/>
                <a:cs typeface="+mn-cs"/>
              </a:rPr>
              <a:t>Global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prstClr val="white"/>
                </a:solidFill>
                <a:effectLst/>
                <a:uLnTx/>
                <a:uFillTx/>
                <a:latin typeface="Old Stamper" panose="02000500000000000000" pitchFamily="2" charset="0"/>
                <a:ea typeface="+mn-ea"/>
                <a:cs typeface="+mn-cs"/>
              </a:rPr>
              <a:t>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prstClr val="white"/>
                </a:solidFill>
                <a:effectLst/>
                <a:uLnTx/>
                <a:uFillTx/>
                <a:latin typeface="Old Stamper" panose="02000500000000000000" pitchFamily="2" charset="0"/>
                <a:ea typeface="+mn-ea"/>
                <a:cs typeface="+mn-cs"/>
              </a:rPr>
              <a:t>Required!</a:t>
            </a:r>
          </a:p>
        </p:txBody>
      </p:sp>
      <p:pic>
        <p:nvPicPr>
          <p:cNvPr id="4" name="Picture 3">
            <a:extLst>
              <a:ext uri="{FF2B5EF4-FFF2-40B4-BE49-F238E27FC236}">
                <a16:creationId xmlns:a16="http://schemas.microsoft.com/office/drawing/2014/main" id="{453BA164-4711-B128-6F94-981689B4A321}"/>
              </a:ext>
            </a:extLst>
          </p:cNvPr>
          <p:cNvPicPr>
            <a:picLocks noChangeAspect="1"/>
          </p:cNvPicPr>
          <p:nvPr/>
        </p:nvPicPr>
        <p:blipFill>
          <a:blip r:embed="rId11"/>
          <a:stretch>
            <a:fillRect/>
          </a:stretch>
        </p:blipFill>
        <p:spPr>
          <a:xfrm>
            <a:off x="0" y="18941"/>
            <a:ext cx="12192000" cy="6820117"/>
          </a:xfrm>
          <a:prstGeom prst="rect">
            <a:avLst/>
          </a:prstGeom>
        </p:spPr>
      </p:pic>
    </p:spTree>
    <p:extLst>
      <p:ext uri="{BB962C8B-B14F-4D97-AF65-F5344CB8AC3E}">
        <p14:creationId xmlns:p14="http://schemas.microsoft.com/office/powerpoint/2010/main" val="114989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75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500" fill="hold"/>
                                        <p:tgtEl>
                                          <p:spTgt spid="4"/>
                                        </p:tgtEl>
                                        <p:attrNameLst>
                                          <p:attrName>ppt_w</p:attrName>
                                        </p:attrNameLst>
                                      </p:cBhvr>
                                      <p:tavLst>
                                        <p:tav tm="0">
                                          <p:val>
                                            <p:fltVal val="0"/>
                                          </p:val>
                                        </p:tav>
                                        <p:tav tm="100000">
                                          <p:val>
                                            <p:strVal val="#ppt_w"/>
                                          </p:val>
                                        </p:tav>
                                      </p:tavLst>
                                    </p:anim>
                                    <p:anim calcmode="lin" valueType="num">
                                      <p:cBhvr>
                                        <p:cTn id="49" dur="500" fill="hold"/>
                                        <p:tgtEl>
                                          <p:spTgt spid="4"/>
                                        </p:tgtEl>
                                        <p:attrNameLst>
                                          <p:attrName>ppt_h</p:attrName>
                                        </p:attrNameLst>
                                      </p:cBhvr>
                                      <p:tavLst>
                                        <p:tav tm="0">
                                          <p:val>
                                            <p:fltVal val="0"/>
                                          </p:val>
                                        </p:tav>
                                        <p:tav tm="100000">
                                          <p:val>
                                            <p:strVal val="#ppt_h"/>
                                          </p:val>
                                        </p:tav>
                                      </p:tavLst>
                                    </p:anim>
                                    <p:animEffect transition="in" filter="fade">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7"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FA879D9-7D88-11ED-C2CD-86E91DCBF75F}"/>
              </a:ext>
            </a:extLst>
          </p:cNvPr>
          <p:cNvPicPr>
            <a:picLocks noChangeAspect="1"/>
          </p:cNvPicPr>
          <p:nvPr/>
        </p:nvPicPr>
        <p:blipFill>
          <a:blip r:embed="rId2"/>
          <a:stretch>
            <a:fillRect/>
          </a:stretch>
        </p:blipFill>
        <p:spPr>
          <a:xfrm>
            <a:off x="3941797" y="-352490"/>
            <a:ext cx="1348248" cy="2035398"/>
          </a:xfrm>
          <a:prstGeom prst="rect">
            <a:avLst/>
          </a:prstGeom>
        </p:spPr>
      </p:pic>
      <p:pic>
        <p:nvPicPr>
          <p:cNvPr id="5" name="Picture 4">
            <a:extLst>
              <a:ext uri="{FF2B5EF4-FFF2-40B4-BE49-F238E27FC236}">
                <a16:creationId xmlns:a16="http://schemas.microsoft.com/office/drawing/2014/main" id="{0772589B-F603-99F9-4448-E55341DACA10}"/>
              </a:ext>
            </a:extLst>
          </p:cNvPr>
          <p:cNvPicPr>
            <a:picLocks noChangeAspect="1"/>
          </p:cNvPicPr>
          <p:nvPr/>
        </p:nvPicPr>
        <p:blipFill>
          <a:blip r:embed="rId3"/>
          <a:stretch>
            <a:fillRect/>
          </a:stretch>
        </p:blipFill>
        <p:spPr>
          <a:xfrm>
            <a:off x="1584529" y="96583"/>
            <a:ext cx="892071" cy="1171385"/>
          </a:xfrm>
          <a:prstGeom prst="rect">
            <a:avLst/>
          </a:prstGeom>
        </p:spPr>
      </p:pic>
      <p:pic>
        <p:nvPicPr>
          <p:cNvPr id="7" name="Picture 6">
            <a:extLst>
              <a:ext uri="{FF2B5EF4-FFF2-40B4-BE49-F238E27FC236}">
                <a16:creationId xmlns:a16="http://schemas.microsoft.com/office/drawing/2014/main" id="{AC3C0F09-5897-860D-DA10-1BB617E99479}"/>
              </a:ext>
            </a:extLst>
          </p:cNvPr>
          <p:cNvPicPr>
            <a:picLocks noChangeAspect="1"/>
          </p:cNvPicPr>
          <p:nvPr/>
        </p:nvPicPr>
        <p:blipFill>
          <a:blip r:embed="rId4"/>
          <a:stretch>
            <a:fillRect/>
          </a:stretch>
        </p:blipFill>
        <p:spPr>
          <a:xfrm>
            <a:off x="1584529" y="1395984"/>
            <a:ext cx="892071" cy="1245611"/>
          </a:xfrm>
          <a:prstGeom prst="rect">
            <a:avLst/>
          </a:prstGeom>
        </p:spPr>
      </p:pic>
      <p:pic>
        <p:nvPicPr>
          <p:cNvPr id="9" name="Picture 8">
            <a:extLst>
              <a:ext uri="{FF2B5EF4-FFF2-40B4-BE49-F238E27FC236}">
                <a16:creationId xmlns:a16="http://schemas.microsoft.com/office/drawing/2014/main" id="{13AE22B9-4984-D05D-5426-B2D84FEE5E6B}"/>
              </a:ext>
            </a:extLst>
          </p:cNvPr>
          <p:cNvPicPr>
            <a:picLocks noChangeAspect="1"/>
          </p:cNvPicPr>
          <p:nvPr/>
        </p:nvPicPr>
        <p:blipFill>
          <a:blip r:embed="rId5"/>
          <a:stretch>
            <a:fillRect/>
          </a:stretch>
        </p:blipFill>
        <p:spPr>
          <a:xfrm>
            <a:off x="161704" y="96583"/>
            <a:ext cx="1422825" cy="2545012"/>
          </a:xfrm>
          <a:prstGeom prst="rect">
            <a:avLst/>
          </a:prstGeom>
        </p:spPr>
      </p:pic>
      <p:sp>
        <p:nvSpPr>
          <p:cNvPr id="15" name="TextBox 14">
            <a:extLst>
              <a:ext uri="{FF2B5EF4-FFF2-40B4-BE49-F238E27FC236}">
                <a16:creationId xmlns:a16="http://schemas.microsoft.com/office/drawing/2014/main" id="{A04963D7-1D88-E0EF-8BAE-B2C301839AD4}"/>
              </a:ext>
            </a:extLst>
          </p:cNvPr>
          <p:cNvSpPr txBox="1"/>
          <p:nvPr/>
        </p:nvSpPr>
        <p:spPr>
          <a:xfrm>
            <a:off x="1584528" y="908588"/>
            <a:ext cx="892071" cy="402052"/>
          </a:xfrm>
          <a:prstGeom prst="rect">
            <a:avLst/>
          </a:prstGeom>
          <a:solidFill>
            <a:schemeClr val="tx1">
              <a:alpha val="50000"/>
            </a:schemeClr>
          </a:solid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Nelson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Rockefeller</a:t>
            </a:r>
          </a:p>
        </p:txBody>
      </p:sp>
      <p:sp>
        <p:nvSpPr>
          <p:cNvPr id="16" name="TextBox 15">
            <a:extLst>
              <a:ext uri="{FF2B5EF4-FFF2-40B4-BE49-F238E27FC236}">
                <a16:creationId xmlns:a16="http://schemas.microsoft.com/office/drawing/2014/main" id="{EE07C646-9244-89AE-E87B-3788E789982C}"/>
              </a:ext>
            </a:extLst>
          </p:cNvPr>
          <p:cNvSpPr txBox="1"/>
          <p:nvPr/>
        </p:nvSpPr>
        <p:spPr>
          <a:xfrm>
            <a:off x="1584528" y="2286000"/>
            <a:ext cx="892071" cy="355595"/>
          </a:xfrm>
          <a:prstGeom prst="rect">
            <a:avLst/>
          </a:prstGeom>
          <a:solidFill>
            <a:schemeClr val="tx1">
              <a:alpha val="50000"/>
            </a:schemeClr>
          </a:solid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Henry Kissinger</a:t>
            </a:r>
          </a:p>
        </p:txBody>
      </p:sp>
      <p:grpSp>
        <p:nvGrpSpPr>
          <p:cNvPr id="3" name="Group 2">
            <a:extLst>
              <a:ext uri="{FF2B5EF4-FFF2-40B4-BE49-F238E27FC236}">
                <a16:creationId xmlns:a16="http://schemas.microsoft.com/office/drawing/2014/main" id="{4D5F9F67-BD3C-88E9-1C92-24B1A2E4EBC5}"/>
              </a:ext>
            </a:extLst>
          </p:cNvPr>
          <p:cNvGrpSpPr/>
          <p:nvPr/>
        </p:nvGrpSpPr>
        <p:grpSpPr>
          <a:xfrm>
            <a:off x="3672757" y="1274103"/>
            <a:ext cx="2814217" cy="1992096"/>
            <a:chOff x="2910943" y="1291169"/>
            <a:chExt cx="2814217" cy="1992096"/>
          </a:xfrm>
        </p:grpSpPr>
        <p:pic>
          <p:nvPicPr>
            <p:cNvPr id="18" name="Picture 17">
              <a:extLst>
                <a:ext uri="{FF2B5EF4-FFF2-40B4-BE49-F238E27FC236}">
                  <a16:creationId xmlns:a16="http://schemas.microsoft.com/office/drawing/2014/main" id="{8458D25B-3928-7B73-C041-899F2A8C2FCF}"/>
                </a:ext>
              </a:extLst>
            </p:cNvPr>
            <p:cNvPicPr>
              <a:picLocks noChangeAspect="1"/>
            </p:cNvPicPr>
            <p:nvPr/>
          </p:nvPicPr>
          <p:blipFill>
            <a:blip r:embed="rId6"/>
            <a:stretch>
              <a:fillRect/>
            </a:stretch>
          </p:blipFill>
          <p:spPr>
            <a:xfrm>
              <a:off x="3188470" y="1291169"/>
              <a:ext cx="1348248" cy="1350426"/>
            </a:xfrm>
            <a:prstGeom prst="rect">
              <a:avLst/>
            </a:prstGeom>
          </p:spPr>
        </p:pic>
        <p:sp>
          <p:nvSpPr>
            <p:cNvPr id="19" name="TextBox 18">
              <a:extLst>
                <a:ext uri="{FF2B5EF4-FFF2-40B4-BE49-F238E27FC236}">
                  <a16:creationId xmlns:a16="http://schemas.microsoft.com/office/drawing/2014/main" id="{2955018D-B224-664E-8E62-A8D8A9A1148B}"/>
                </a:ext>
              </a:extLst>
            </p:cNvPr>
            <p:cNvSpPr txBox="1"/>
            <p:nvPr/>
          </p:nvSpPr>
          <p:spPr>
            <a:xfrm>
              <a:off x="2910943" y="2636934"/>
              <a:ext cx="2814217" cy="646331"/>
            </a:xfrm>
            <a:prstGeom prst="rect">
              <a:avLst/>
            </a:prstGeom>
            <a:solidFill>
              <a:schemeClr val="tx1">
                <a:alpha val="50000"/>
              </a:schemeClr>
            </a:solid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Council for Foreign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Relations </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(Chair 1970-1985)</a:t>
              </a:r>
            </a:p>
          </p:txBody>
        </p:sp>
      </p:grpSp>
      <p:grpSp>
        <p:nvGrpSpPr>
          <p:cNvPr id="4" name="Group 3">
            <a:extLst>
              <a:ext uri="{FF2B5EF4-FFF2-40B4-BE49-F238E27FC236}">
                <a16:creationId xmlns:a16="http://schemas.microsoft.com/office/drawing/2014/main" id="{CBA9C9C6-DA7E-FC3F-E26A-B5BA0D7619D0}"/>
              </a:ext>
            </a:extLst>
          </p:cNvPr>
          <p:cNvGrpSpPr/>
          <p:nvPr/>
        </p:nvGrpSpPr>
        <p:grpSpPr>
          <a:xfrm>
            <a:off x="5290045" y="52623"/>
            <a:ext cx="963192" cy="1263818"/>
            <a:chOff x="4528231" y="69689"/>
            <a:chExt cx="963192" cy="1263818"/>
          </a:xfrm>
        </p:grpSpPr>
        <p:pic>
          <p:nvPicPr>
            <p:cNvPr id="12" name="Picture 11">
              <a:extLst>
                <a:ext uri="{FF2B5EF4-FFF2-40B4-BE49-F238E27FC236}">
                  <a16:creationId xmlns:a16="http://schemas.microsoft.com/office/drawing/2014/main" id="{0008A3B0-9596-FCAB-4967-2F4631D28F93}"/>
                </a:ext>
              </a:extLst>
            </p:cNvPr>
            <p:cNvPicPr>
              <a:picLocks noChangeAspect="1"/>
            </p:cNvPicPr>
            <p:nvPr/>
          </p:nvPicPr>
          <p:blipFill>
            <a:blip r:embed="rId7"/>
            <a:stretch>
              <a:fillRect/>
            </a:stretch>
          </p:blipFill>
          <p:spPr>
            <a:xfrm>
              <a:off x="4528231" y="69689"/>
              <a:ext cx="963192" cy="1263818"/>
            </a:xfrm>
            <a:prstGeom prst="rect">
              <a:avLst/>
            </a:prstGeom>
          </p:spPr>
        </p:pic>
        <p:sp>
          <p:nvSpPr>
            <p:cNvPr id="20" name="TextBox 19">
              <a:extLst>
                <a:ext uri="{FF2B5EF4-FFF2-40B4-BE49-F238E27FC236}">
                  <a16:creationId xmlns:a16="http://schemas.microsoft.com/office/drawing/2014/main" id="{4C934239-CBC7-7C51-D3D6-65A85EF272D9}"/>
                </a:ext>
              </a:extLst>
            </p:cNvPr>
            <p:cNvSpPr txBox="1"/>
            <p:nvPr/>
          </p:nvSpPr>
          <p:spPr>
            <a:xfrm>
              <a:off x="4568035" y="865916"/>
              <a:ext cx="892071" cy="402052"/>
            </a:xfrm>
            <a:prstGeom prst="rect">
              <a:avLst/>
            </a:prstGeom>
            <a:solidFill>
              <a:schemeClr val="tx1">
                <a:alpha val="50000"/>
              </a:schemeClr>
            </a:solid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David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Rockefeller</a:t>
              </a:r>
            </a:p>
          </p:txBody>
        </p:sp>
      </p:grpSp>
      <p:grpSp>
        <p:nvGrpSpPr>
          <p:cNvPr id="8" name="Group 7">
            <a:extLst>
              <a:ext uri="{FF2B5EF4-FFF2-40B4-BE49-F238E27FC236}">
                <a16:creationId xmlns:a16="http://schemas.microsoft.com/office/drawing/2014/main" id="{AA0CDD7B-B5CF-BB57-1DF2-463A12A9B5A0}"/>
              </a:ext>
            </a:extLst>
          </p:cNvPr>
          <p:cNvGrpSpPr/>
          <p:nvPr/>
        </p:nvGrpSpPr>
        <p:grpSpPr>
          <a:xfrm>
            <a:off x="9762725" y="219470"/>
            <a:ext cx="2297195" cy="2109494"/>
            <a:chOff x="9762725" y="219470"/>
            <a:chExt cx="2297195" cy="2109494"/>
          </a:xfrm>
        </p:grpSpPr>
        <p:pic>
          <p:nvPicPr>
            <p:cNvPr id="27" name="Picture 26">
              <a:extLst>
                <a:ext uri="{FF2B5EF4-FFF2-40B4-BE49-F238E27FC236}">
                  <a16:creationId xmlns:a16="http://schemas.microsoft.com/office/drawing/2014/main" id="{5D58AFB9-0F56-C1C2-E73E-8C403B309D07}"/>
                </a:ext>
              </a:extLst>
            </p:cNvPr>
            <p:cNvPicPr>
              <a:picLocks noChangeAspect="1"/>
            </p:cNvPicPr>
            <p:nvPr/>
          </p:nvPicPr>
          <p:blipFill>
            <a:blip r:embed="rId8"/>
            <a:stretch>
              <a:fillRect/>
            </a:stretch>
          </p:blipFill>
          <p:spPr>
            <a:xfrm>
              <a:off x="10272677" y="554631"/>
              <a:ext cx="1446919" cy="1463598"/>
            </a:xfrm>
            <a:prstGeom prst="rect">
              <a:avLst/>
            </a:prstGeom>
          </p:spPr>
        </p:pic>
        <p:pic>
          <p:nvPicPr>
            <p:cNvPr id="30" name="Picture 29">
              <a:extLst>
                <a:ext uri="{FF2B5EF4-FFF2-40B4-BE49-F238E27FC236}">
                  <a16:creationId xmlns:a16="http://schemas.microsoft.com/office/drawing/2014/main" id="{12F111CE-93F6-2444-C8C9-643BEFCFD912}"/>
                </a:ext>
              </a:extLst>
            </p:cNvPr>
            <p:cNvPicPr>
              <a:picLocks noChangeAspect="1"/>
            </p:cNvPicPr>
            <p:nvPr/>
          </p:nvPicPr>
          <p:blipFill>
            <a:blip r:embed="rId9"/>
            <a:stretch>
              <a:fillRect/>
            </a:stretch>
          </p:blipFill>
          <p:spPr>
            <a:xfrm>
              <a:off x="9762725" y="219470"/>
              <a:ext cx="2261263" cy="242008"/>
            </a:xfrm>
            <a:prstGeom prst="rect">
              <a:avLst/>
            </a:prstGeom>
          </p:spPr>
        </p:pic>
        <p:pic>
          <p:nvPicPr>
            <p:cNvPr id="31" name="Picture 30">
              <a:extLst>
                <a:ext uri="{FF2B5EF4-FFF2-40B4-BE49-F238E27FC236}">
                  <a16:creationId xmlns:a16="http://schemas.microsoft.com/office/drawing/2014/main" id="{54121D08-7820-5EF0-B745-7F2FECA7826F}"/>
                </a:ext>
              </a:extLst>
            </p:cNvPr>
            <p:cNvPicPr>
              <a:picLocks noChangeAspect="1"/>
            </p:cNvPicPr>
            <p:nvPr/>
          </p:nvPicPr>
          <p:blipFill>
            <a:blip r:embed="rId10"/>
            <a:stretch>
              <a:fillRect/>
            </a:stretch>
          </p:blipFill>
          <p:spPr>
            <a:xfrm>
              <a:off x="9769033" y="2091661"/>
              <a:ext cx="2290887" cy="237303"/>
            </a:xfrm>
            <a:prstGeom prst="rect">
              <a:avLst/>
            </a:prstGeom>
          </p:spPr>
        </p:pic>
      </p:grpSp>
      <p:grpSp>
        <p:nvGrpSpPr>
          <p:cNvPr id="6" name="Group 5">
            <a:extLst>
              <a:ext uri="{FF2B5EF4-FFF2-40B4-BE49-F238E27FC236}">
                <a16:creationId xmlns:a16="http://schemas.microsoft.com/office/drawing/2014/main" id="{645F9A44-27CE-0951-600F-06A473394F00}"/>
              </a:ext>
            </a:extLst>
          </p:cNvPr>
          <p:cNvGrpSpPr/>
          <p:nvPr/>
        </p:nvGrpSpPr>
        <p:grpSpPr>
          <a:xfrm>
            <a:off x="7846947" y="228355"/>
            <a:ext cx="1770648" cy="2088125"/>
            <a:chOff x="7846947" y="228355"/>
            <a:chExt cx="1770648" cy="2088125"/>
          </a:xfrm>
        </p:grpSpPr>
        <p:pic>
          <p:nvPicPr>
            <p:cNvPr id="24" name="Picture 23">
              <a:extLst>
                <a:ext uri="{FF2B5EF4-FFF2-40B4-BE49-F238E27FC236}">
                  <a16:creationId xmlns:a16="http://schemas.microsoft.com/office/drawing/2014/main" id="{98CFE103-802B-29A8-C7F7-C51A177A2A80}"/>
                </a:ext>
              </a:extLst>
            </p:cNvPr>
            <p:cNvPicPr>
              <a:picLocks noChangeAspect="1"/>
            </p:cNvPicPr>
            <p:nvPr/>
          </p:nvPicPr>
          <p:blipFill>
            <a:blip r:embed="rId11"/>
            <a:stretch>
              <a:fillRect/>
            </a:stretch>
          </p:blipFill>
          <p:spPr>
            <a:xfrm>
              <a:off x="8334529" y="554631"/>
              <a:ext cx="873320" cy="1512017"/>
            </a:xfrm>
            <a:prstGeom prst="rect">
              <a:avLst/>
            </a:prstGeom>
          </p:spPr>
        </p:pic>
        <p:pic>
          <p:nvPicPr>
            <p:cNvPr id="29" name="Picture 28">
              <a:extLst>
                <a:ext uri="{FF2B5EF4-FFF2-40B4-BE49-F238E27FC236}">
                  <a16:creationId xmlns:a16="http://schemas.microsoft.com/office/drawing/2014/main" id="{FCDB3AE0-D947-E5AB-B6AA-30A9EA00155E}"/>
                </a:ext>
              </a:extLst>
            </p:cNvPr>
            <p:cNvPicPr>
              <a:picLocks noChangeAspect="1"/>
            </p:cNvPicPr>
            <p:nvPr/>
          </p:nvPicPr>
          <p:blipFill>
            <a:blip r:embed="rId12"/>
            <a:stretch>
              <a:fillRect/>
            </a:stretch>
          </p:blipFill>
          <p:spPr>
            <a:xfrm>
              <a:off x="8070467" y="228355"/>
              <a:ext cx="1280330" cy="224239"/>
            </a:xfrm>
            <a:prstGeom prst="rect">
              <a:avLst/>
            </a:prstGeom>
          </p:spPr>
        </p:pic>
        <p:pic>
          <p:nvPicPr>
            <p:cNvPr id="32" name="Picture 31">
              <a:extLst>
                <a:ext uri="{FF2B5EF4-FFF2-40B4-BE49-F238E27FC236}">
                  <a16:creationId xmlns:a16="http://schemas.microsoft.com/office/drawing/2014/main" id="{EB82D445-C2DF-6DEB-724F-3A679453AFAD}"/>
                </a:ext>
              </a:extLst>
            </p:cNvPr>
            <p:cNvPicPr>
              <a:picLocks noChangeAspect="1"/>
            </p:cNvPicPr>
            <p:nvPr/>
          </p:nvPicPr>
          <p:blipFill>
            <a:blip r:embed="rId13"/>
            <a:stretch>
              <a:fillRect/>
            </a:stretch>
          </p:blipFill>
          <p:spPr>
            <a:xfrm>
              <a:off x="7846947" y="2115686"/>
              <a:ext cx="1770648" cy="200794"/>
            </a:xfrm>
            <a:prstGeom prst="rect">
              <a:avLst/>
            </a:prstGeom>
          </p:spPr>
        </p:pic>
      </p:grpSp>
      <p:sp>
        <p:nvSpPr>
          <p:cNvPr id="11" name="Arrow: Right 10">
            <a:extLst>
              <a:ext uri="{FF2B5EF4-FFF2-40B4-BE49-F238E27FC236}">
                <a16:creationId xmlns:a16="http://schemas.microsoft.com/office/drawing/2014/main" id="{211201AF-06DB-430F-5EC6-98628640B24D}"/>
              </a:ext>
            </a:extLst>
          </p:cNvPr>
          <p:cNvSpPr/>
          <p:nvPr/>
        </p:nvSpPr>
        <p:spPr>
          <a:xfrm>
            <a:off x="2750739" y="1118726"/>
            <a:ext cx="916053" cy="899503"/>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row: Right 12">
            <a:extLst>
              <a:ext uri="{FF2B5EF4-FFF2-40B4-BE49-F238E27FC236}">
                <a16:creationId xmlns:a16="http://schemas.microsoft.com/office/drawing/2014/main" id="{4195E3EB-B444-C8DB-2D5A-D34B556D1823}"/>
              </a:ext>
            </a:extLst>
          </p:cNvPr>
          <p:cNvSpPr/>
          <p:nvPr/>
        </p:nvSpPr>
        <p:spPr>
          <a:xfrm>
            <a:off x="6601488" y="1107755"/>
            <a:ext cx="916053" cy="899503"/>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206B0378-F621-6EF4-18FC-B1055BA8C5B5}"/>
              </a:ext>
            </a:extLst>
          </p:cNvPr>
          <p:cNvPicPr>
            <a:picLocks noChangeAspect="1"/>
          </p:cNvPicPr>
          <p:nvPr/>
        </p:nvPicPr>
        <p:blipFill>
          <a:blip r:embed="rId14"/>
          <a:stretch>
            <a:fillRect/>
          </a:stretch>
        </p:blipFill>
        <p:spPr>
          <a:xfrm>
            <a:off x="8216098" y="4000501"/>
            <a:ext cx="989068" cy="1519568"/>
          </a:xfrm>
          <a:prstGeom prst="rect">
            <a:avLst/>
          </a:prstGeom>
        </p:spPr>
      </p:pic>
      <p:pic>
        <p:nvPicPr>
          <p:cNvPr id="28" name="Picture 27">
            <a:extLst>
              <a:ext uri="{FF2B5EF4-FFF2-40B4-BE49-F238E27FC236}">
                <a16:creationId xmlns:a16="http://schemas.microsoft.com/office/drawing/2014/main" id="{4DFA7F2C-1F27-E8FA-D663-C82A2EF8D72C}"/>
              </a:ext>
            </a:extLst>
          </p:cNvPr>
          <p:cNvPicPr>
            <a:picLocks noChangeAspect="1"/>
          </p:cNvPicPr>
          <p:nvPr/>
        </p:nvPicPr>
        <p:blipFill>
          <a:blip r:embed="rId15"/>
          <a:stretch>
            <a:fillRect/>
          </a:stretch>
        </p:blipFill>
        <p:spPr>
          <a:xfrm>
            <a:off x="9252111" y="3992056"/>
            <a:ext cx="1594300" cy="1519567"/>
          </a:xfrm>
          <a:prstGeom prst="rect">
            <a:avLst/>
          </a:prstGeom>
        </p:spPr>
      </p:pic>
      <p:pic>
        <p:nvPicPr>
          <p:cNvPr id="37" name="Picture 36">
            <a:extLst>
              <a:ext uri="{FF2B5EF4-FFF2-40B4-BE49-F238E27FC236}">
                <a16:creationId xmlns:a16="http://schemas.microsoft.com/office/drawing/2014/main" id="{A972807F-ADFA-DC18-512C-4EA2CF86137B}"/>
              </a:ext>
            </a:extLst>
          </p:cNvPr>
          <p:cNvPicPr>
            <a:picLocks noChangeAspect="1"/>
          </p:cNvPicPr>
          <p:nvPr/>
        </p:nvPicPr>
        <p:blipFill>
          <a:blip r:embed="rId16"/>
          <a:stretch>
            <a:fillRect/>
          </a:stretch>
        </p:blipFill>
        <p:spPr>
          <a:xfrm>
            <a:off x="10893356" y="4000501"/>
            <a:ext cx="903003" cy="1272539"/>
          </a:xfrm>
          <a:prstGeom prst="rect">
            <a:avLst/>
          </a:prstGeom>
        </p:spPr>
      </p:pic>
      <p:sp>
        <p:nvSpPr>
          <p:cNvPr id="38" name="TextBox 37">
            <a:extLst>
              <a:ext uri="{FF2B5EF4-FFF2-40B4-BE49-F238E27FC236}">
                <a16:creationId xmlns:a16="http://schemas.microsoft.com/office/drawing/2014/main" id="{C8FEEA2A-6E9F-457F-E2B4-A6865FFA07EA}"/>
              </a:ext>
            </a:extLst>
          </p:cNvPr>
          <p:cNvSpPr txBox="1"/>
          <p:nvPr/>
        </p:nvSpPr>
        <p:spPr>
          <a:xfrm>
            <a:off x="8254198" y="6522594"/>
            <a:ext cx="3843822" cy="214101"/>
          </a:xfrm>
          <a:prstGeom prst="rect">
            <a:avLst/>
          </a:prstGeom>
          <a:solidFill>
            <a:schemeClr val="tx1">
              <a:alpha val="50000"/>
            </a:schemeClr>
          </a:solid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Harvard’s International Seminar	</a:t>
            </a: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1842ADDB-A382-7E15-8367-25DD318264AD}"/>
              </a:ext>
            </a:extLst>
          </p:cNvPr>
          <p:cNvPicPr>
            <a:picLocks noChangeAspect="1"/>
          </p:cNvPicPr>
          <p:nvPr/>
        </p:nvPicPr>
        <p:blipFill>
          <a:blip r:embed="rId17"/>
          <a:stretch>
            <a:fillRect/>
          </a:stretch>
        </p:blipFill>
        <p:spPr>
          <a:xfrm>
            <a:off x="8508247" y="5623560"/>
            <a:ext cx="932581" cy="844694"/>
          </a:xfrm>
          <a:prstGeom prst="rect">
            <a:avLst/>
          </a:prstGeom>
        </p:spPr>
      </p:pic>
      <p:pic>
        <p:nvPicPr>
          <p:cNvPr id="42" name="Picture 41">
            <a:extLst>
              <a:ext uri="{FF2B5EF4-FFF2-40B4-BE49-F238E27FC236}">
                <a16:creationId xmlns:a16="http://schemas.microsoft.com/office/drawing/2014/main" id="{EF88DBE2-C6A4-8263-0DD5-5701BDF518D9}"/>
              </a:ext>
            </a:extLst>
          </p:cNvPr>
          <p:cNvPicPr>
            <a:picLocks noChangeAspect="1"/>
          </p:cNvPicPr>
          <p:nvPr/>
        </p:nvPicPr>
        <p:blipFill>
          <a:blip r:embed="rId18"/>
          <a:stretch>
            <a:fillRect/>
          </a:stretch>
        </p:blipFill>
        <p:spPr>
          <a:xfrm>
            <a:off x="10649204" y="5623560"/>
            <a:ext cx="844694" cy="844694"/>
          </a:xfrm>
          <a:prstGeom prst="rect">
            <a:avLst/>
          </a:prstGeom>
        </p:spPr>
      </p:pic>
      <p:pic>
        <p:nvPicPr>
          <p:cNvPr id="44" name="Picture 43">
            <a:extLst>
              <a:ext uri="{FF2B5EF4-FFF2-40B4-BE49-F238E27FC236}">
                <a16:creationId xmlns:a16="http://schemas.microsoft.com/office/drawing/2014/main" id="{48CDCC76-B534-4670-46CF-6BB3D1FD3CFB}"/>
              </a:ext>
            </a:extLst>
          </p:cNvPr>
          <p:cNvPicPr>
            <a:picLocks noChangeAspect="1"/>
          </p:cNvPicPr>
          <p:nvPr/>
        </p:nvPicPr>
        <p:blipFill>
          <a:blip r:embed="rId19"/>
          <a:stretch>
            <a:fillRect/>
          </a:stretch>
        </p:blipFill>
        <p:spPr>
          <a:xfrm>
            <a:off x="9601885" y="5520069"/>
            <a:ext cx="914765" cy="951355"/>
          </a:xfrm>
          <a:prstGeom prst="rect">
            <a:avLst/>
          </a:prstGeom>
        </p:spPr>
      </p:pic>
      <p:sp>
        <p:nvSpPr>
          <p:cNvPr id="21" name="Arrow: Right 20">
            <a:extLst>
              <a:ext uri="{FF2B5EF4-FFF2-40B4-BE49-F238E27FC236}">
                <a16:creationId xmlns:a16="http://schemas.microsoft.com/office/drawing/2014/main" id="{498B703A-2884-1C1E-EF2A-4571CC751BEF}"/>
              </a:ext>
            </a:extLst>
          </p:cNvPr>
          <p:cNvSpPr/>
          <p:nvPr/>
        </p:nvSpPr>
        <p:spPr>
          <a:xfrm rot="10800000">
            <a:off x="6818546" y="4823288"/>
            <a:ext cx="916053" cy="899503"/>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3F69CB9C-3A6B-3A88-4C28-20CB0BFBEB86}"/>
              </a:ext>
            </a:extLst>
          </p:cNvPr>
          <p:cNvSpPr txBox="1"/>
          <p:nvPr/>
        </p:nvSpPr>
        <p:spPr>
          <a:xfrm>
            <a:off x="4379726" y="6416078"/>
            <a:ext cx="2514440" cy="377505"/>
          </a:xfrm>
          <a:prstGeom prst="rect">
            <a:avLst/>
          </a:prstGeom>
          <a:solidFill>
            <a:schemeClr val="tx1">
              <a:alpha val="50000"/>
            </a:schemeClr>
          </a:solid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“The Apprentice” (1967)</a:t>
            </a:r>
          </a:p>
        </p:txBody>
      </p:sp>
      <p:grpSp>
        <p:nvGrpSpPr>
          <p:cNvPr id="46" name="Group 45">
            <a:extLst>
              <a:ext uri="{FF2B5EF4-FFF2-40B4-BE49-F238E27FC236}">
                <a16:creationId xmlns:a16="http://schemas.microsoft.com/office/drawing/2014/main" id="{2E99D7E9-1AA1-1688-1FF3-D93CE9BB54F2}"/>
              </a:ext>
            </a:extLst>
          </p:cNvPr>
          <p:cNvGrpSpPr/>
          <p:nvPr/>
        </p:nvGrpSpPr>
        <p:grpSpPr>
          <a:xfrm>
            <a:off x="4379726" y="3538166"/>
            <a:ext cx="2322096" cy="2738162"/>
            <a:chOff x="4379726" y="3538166"/>
            <a:chExt cx="2322096" cy="2738162"/>
          </a:xfrm>
        </p:grpSpPr>
        <p:grpSp>
          <p:nvGrpSpPr>
            <p:cNvPr id="43" name="Group 42">
              <a:extLst>
                <a:ext uri="{FF2B5EF4-FFF2-40B4-BE49-F238E27FC236}">
                  <a16:creationId xmlns:a16="http://schemas.microsoft.com/office/drawing/2014/main" id="{9465B005-51EA-54F5-4268-17C52177CB97}"/>
                </a:ext>
              </a:extLst>
            </p:cNvPr>
            <p:cNvGrpSpPr/>
            <p:nvPr/>
          </p:nvGrpSpPr>
          <p:grpSpPr>
            <a:xfrm>
              <a:off x="4379726" y="3538166"/>
              <a:ext cx="2322096" cy="2738162"/>
              <a:chOff x="4379726" y="3538166"/>
              <a:chExt cx="2322096" cy="2738162"/>
            </a:xfrm>
          </p:grpSpPr>
          <p:pic>
            <p:nvPicPr>
              <p:cNvPr id="41" name="Picture 40">
                <a:extLst>
                  <a:ext uri="{FF2B5EF4-FFF2-40B4-BE49-F238E27FC236}">
                    <a16:creationId xmlns:a16="http://schemas.microsoft.com/office/drawing/2014/main" id="{98FE237E-151B-ED2E-6D5B-A74C0D12F4F2}"/>
                  </a:ext>
                </a:extLst>
              </p:cNvPr>
              <p:cNvPicPr>
                <a:picLocks noChangeAspect="1"/>
              </p:cNvPicPr>
              <p:nvPr/>
            </p:nvPicPr>
            <p:blipFill>
              <a:blip r:embed="rId20"/>
              <a:stretch>
                <a:fillRect/>
              </a:stretch>
            </p:blipFill>
            <p:spPr>
              <a:xfrm>
                <a:off x="4379726" y="3538166"/>
                <a:ext cx="2322096" cy="2738162"/>
              </a:xfrm>
              <a:prstGeom prst="rect">
                <a:avLst/>
              </a:prstGeom>
            </p:spPr>
          </p:pic>
          <p:sp>
            <p:nvSpPr>
              <p:cNvPr id="36" name="TextBox 35">
                <a:extLst>
                  <a:ext uri="{FF2B5EF4-FFF2-40B4-BE49-F238E27FC236}">
                    <a16:creationId xmlns:a16="http://schemas.microsoft.com/office/drawing/2014/main" id="{540F086E-2A27-0A74-8675-E03442CF3F3B}"/>
                  </a:ext>
                </a:extLst>
              </p:cNvPr>
              <p:cNvSpPr txBox="1"/>
              <p:nvPr/>
            </p:nvSpPr>
            <p:spPr>
              <a:xfrm>
                <a:off x="5093615" y="5728849"/>
                <a:ext cx="892071" cy="355595"/>
              </a:xfrm>
              <a:prstGeom prst="rect">
                <a:avLst/>
              </a:prstGeom>
              <a:solidFill>
                <a:schemeClr val="tx1">
                  <a:alpha val="50000"/>
                </a:schemeClr>
              </a:solid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Klaus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Schwab</a:t>
                </a:r>
              </a:p>
            </p:txBody>
          </p:sp>
        </p:grpSp>
        <p:pic>
          <p:nvPicPr>
            <p:cNvPr id="45" name="Picture 44">
              <a:extLst>
                <a:ext uri="{FF2B5EF4-FFF2-40B4-BE49-F238E27FC236}">
                  <a16:creationId xmlns:a16="http://schemas.microsoft.com/office/drawing/2014/main" id="{046ED6CB-41FC-4BD9-4886-E22FB577F7E1}"/>
                </a:ext>
              </a:extLst>
            </p:cNvPr>
            <p:cNvPicPr>
              <a:picLocks noChangeAspect="1"/>
            </p:cNvPicPr>
            <p:nvPr/>
          </p:nvPicPr>
          <p:blipFill>
            <a:blip r:embed="rId15"/>
            <a:stretch>
              <a:fillRect/>
            </a:stretch>
          </p:blipFill>
          <p:spPr>
            <a:xfrm>
              <a:off x="5647148" y="4352587"/>
              <a:ext cx="1054674" cy="1005235"/>
            </a:xfrm>
            <a:prstGeom prst="rect">
              <a:avLst/>
            </a:prstGeom>
          </p:spPr>
        </p:pic>
      </p:grpSp>
      <p:sp>
        <p:nvSpPr>
          <p:cNvPr id="22" name="Arrow: Right 21">
            <a:extLst>
              <a:ext uri="{FF2B5EF4-FFF2-40B4-BE49-F238E27FC236}">
                <a16:creationId xmlns:a16="http://schemas.microsoft.com/office/drawing/2014/main" id="{A1284978-EC5E-CCD0-024F-9E3BC4D3C7AA}"/>
              </a:ext>
            </a:extLst>
          </p:cNvPr>
          <p:cNvSpPr/>
          <p:nvPr/>
        </p:nvSpPr>
        <p:spPr>
          <a:xfrm rot="10800000">
            <a:off x="3440200" y="4822611"/>
            <a:ext cx="916053" cy="899503"/>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BB3D7FC5-C83B-1B03-559C-DE7B6A9DB957}"/>
              </a:ext>
            </a:extLst>
          </p:cNvPr>
          <p:cNvGrpSpPr/>
          <p:nvPr/>
        </p:nvGrpSpPr>
        <p:grpSpPr>
          <a:xfrm>
            <a:off x="121760" y="3570075"/>
            <a:ext cx="3042150" cy="3010076"/>
            <a:chOff x="121760" y="3570075"/>
            <a:chExt cx="3042150" cy="3010076"/>
          </a:xfrm>
        </p:grpSpPr>
        <p:pic>
          <p:nvPicPr>
            <p:cNvPr id="47" name="Picture 46">
              <a:extLst>
                <a:ext uri="{FF2B5EF4-FFF2-40B4-BE49-F238E27FC236}">
                  <a16:creationId xmlns:a16="http://schemas.microsoft.com/office/drawing/2014/main" id="{0334AF71-D6AA-DB34-BE29-99B1550F39A0}"/>
                </a:ext>
              </a:extLst>
            </p:cNvPr>
            <p:cNvPicPr>
              <a:picLocks noChangeAspect="1"/>
            </p:cNvPicPr>
            <p:nvPr/>
          </p:nvPicPr>
          <p:blipFill>
            <a:blip r:embed="rId21"/>
            <a:stretch>
              <a:fillRect/>
            </a:stretch>
          </p:blipFill>
          <p:spPr>
            <a:xfrm>
              <a:off x="121760" y="3570075"/>
              <a:ext cx="3038339" cy="3010076"/>
            </a:xfrm>
            <a:prstGeom prst="rect">
              <a:avLst/>
            </a:prstGeom>
          </p:spPr>
        </p:pic>
        <p:sp>
          <p:nvSpPr>
            <p:cNvPr id="48" name="TextBox 47">
              <a:extLst>
                <a:ext uri="{FF2B5EF4-FFF2-40B4-BE49-F238E27FC236}">
                  <a16:creationId xmlns:a16="http://schemas.microsoft.com/office/drawing/2014/main" id="{BC916DA2-CC31-1D87-E95A-8F79CC1422B1}"/>
                </a:ext>
              </a:extLst>
            </p:cNvPr>
            <p:cNvSpPr txBox="1"/>
            <p:nvPr/>
          </p:nvSpPr>
          <p:spPr>
            <a:xfrm rot="20117355">
              <a:off x="1730826" y="4836836"/>
              <a:ext cx="1433084" cy="532902"/>
            </a:xfrm>
            <a:prstGeom prst="rect">
              <a:avLst/>
            </a:prstGeom>
            <a:solidFill>
              <a:srgbClr val="0C1C41"/>
            </a:solidFill>
            <a:effectLst>
              <a:softEdge rad="63500"/>
            </a:effectLst>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alibri" panose="020F0502020204030204"/>
                  <a:ea typeface="+mn-ea"/>
                  <a:cs typeface="+mn-cs"/>
                </a:rPr>
                <a:t>1971</a:t>
              </a:r>
            </a:p>
          </p:txBody>
        </p:sp>
      </p:grpSp>
      <p:sp>
        <p:nvSpPr>
          <p:cNvPr id="50" name="TextBox 49">
            <a:extLst>
              <a:ext uri="{FF2B5EF4-FFF2-40B4-BE49-F238E27FC236}">
                <a16:creationId xmlns:a16="http://schemas.microsoft.com/office/drawing/2014/main" id="{7940AEA2-C404-148F-BC2E-41FE751C2765}"/>
              </a:ext>
            </a:extLst>
          </p:cNvPr>
          <p:cNvSpPr txBox="1"/>
          <p:nvPr/>
        </p:nvSpPr>
        <p:spPr>
          <a:xfrm>
            <a:off x="-25748" y="2641595"/>
            <a:ext cx="2921348" cy="646331"/>
          </a:xfrm>
          <a:prstGeom prst="rect">
            <a:avLst/>
          </a:prstGeom>
          <a:solidFill>
            <a:schemeClr val="tx1">
              <a:alpha val="50000"/>
            </a:schemeClr>
          </a:solid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ROCKEFELLER SPECIAL STUDIES PROJECT</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(1956 – 1961)</a:t>
            </a:r>
          </a:p>
        </p:txBody>
      </p:sp>
      <p:sp>
        <p:nvSpPr>
          <p:cNvPr id="51" name="TextBox 50">
            <a:extLst>
              <a:ext uri="{FF2B5EF4-FFF2-40B4-BE49-F238E27FC236}">
                <a16:creationId xmlns:a16="http://schemas.microsoft.com/office/drawing/2014/main" id="{A7BAEAD0-1D29-3119-D022-26C3BD0C3184}"/>
              </a:ext>
            </a:extLst>
          </p:cNvPr>
          <p:cNvSpPr txBox="1"/>
          <p:nvPr/>
        </p:nvSpPr>
        <p:spPr>
          <a:xfrm>
            <a:off x="7846947" y="2614788"/>
            <a:ext cx="4177041" cy="646331"/>
          </a:xfrm>
          <a:prstGeom prst="rect">
            <a:avLst/>
          </a:prstGeom>
          <a:solidFill>
            <a:schemeClr val="tx1">
              <a:alpha val="50000"/>
            </a:schemeClr>
          </a:solid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rPr>
              <a:t>GLOBAL CHALLENGES</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Arrow: Down 51">
            <a:extLst>
              <a:ext uri="{FF2B5EF4-FFF2-40B4-BE49-F238E27FC236}">
                <a16:creationId xmlns:a16="http://schemas.microsoft.com/office/drawing/2014/main" id="{00408096-6A2D-F666-69B1-251E5E65D827}"/>
              </a:ext>
            </a:extLst>
          </p:cNvPr>
          <p:cNvSpPr/>
          <p:nvPr/>
        </p:nvSpPr>
        <p:spPr>
          <a:xfrm>
            <a:off x="9550656" y="3151909"/>
            <a:ext cx="919224" cy="646331"/>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5" name="Group 54">
            <a:extLst>
              <a:ext uri="{FF2B5EF4-FFF2-40B4-BE49-F238E27FC236}">
                <a16:creationId xmlns:a16="http://schemas.microsoft.com/office/drawing/2014/main" id="{966A3485-0782-6596-CE49-53584B65A512}"/>
              </a:ext>
            </a:extLst>
          </p:cNvPr>
          <p:cNvGrpSpPr/>
          <p:nvPr/>
        </p:nvGrpSpPr>
        <p:grpSpPr>
          <a:xfrm>
            <a:off x="9438640" y="452593"/>
            <a:ext cx="2753360" cy="1512295"/>
            <a:chOff x="7914640" y="501840"/>
            <a:chExt cx="2753360" cy="1398806"/>
          </a:xfrm>
        </p:grpSpPr>
        <p:cxnSp>
          <p:nvCxnSpPr>
            <p:cNvPr id="56" name="Straight Arrow Connector 55">
              <a:extLst>
                <a:ext uri="{FF2B5EF4-FFF2-40B4-BE49-F238E27FC236}">
                  <a16:creationId xmlns:a16="http://schemas.microsoft.com/office/drawing/2014/main" id="{B0643B57-A43B-86B2-2A0E-9FDF8B9D21ED}"/>
                </a:ext>
              </a:extLst>
            </p:cNvPr>
            <p:cNvCxnSpPr>
              <a:cxnSpLocks/>
            </p:cNvCxnSpPr>
            <p:nvPr/>
          </p:nvCxnSpPr>
          <p:spPr>
            <a:xfrm flipV="1">
              <a:off x="9226830" y="501840"/>
              <a:ext cx="0" cy="676774"/>
            </a:xfrm>
            <a:prstGeom prst="straightConnector1">
              <a:avLst/>
            </a:prstGeom>
            <a:ln>
              <a:solidFill>
                <a:schemeClr val="bg1"/>
              </a:solidFill>
              <a:tailEnd type="stealth" w="lg" len="lg"/>
            </a:ln>
          </p:spPr>
          <p:style>
            <a:lnRef idx="3">
              <a:schemeClr val="accent1"/>
            </a:lnRef>
            <a:fillRef idx="0">
              <a:schemeClr val="accent1"/>
            </a:fillRef>
            <a:effectRef idx="2">
              <a:schemeClr val="accent1"/>
            </a:effectRef>
            <a:fontRef idx="minor">
              <a:schemeClr val="tx1"/>
            </a:fontRef>
          </p:style>
        </p:cxnSp>
        <p:sp>
          <p:nvSpPr>
            <p:cNvPr id="57" name="TextBox 56">
              <a:extLst>
                <a:ext uri="{FF2B5EF4-FFF2-40B4-BE49-F238E27FC236}">
                  <a16:creationId xmlns:a16="http://schemas.microsoft.com/office/drawing/2014/main" id="{813BD7EF-0144-CBC1-5515-0B7B899CFD42}"/>
                </a:ext>
              </a:extLst>
            </p:cNvPr>
            <p:cNvSpPr txBox="1"/>
            <p:nvPr/>
          </p:nvSpPr>
          <p:spPr>
            <a:xfrm>
              <a:off x="7914640" y="996946"/>
              <a:ext cx="2753360" cy="903700"/>
            </a:xfrm>
            <a:prstGeom prst="rect">
              <a:avLst/>
            </a:prstGeom>
            <a:solidFill>
              <a:schemeClr val="tx1">
                <a:lumMod val="65000"/>
                <a:lumOff val="35000"/>
              </a:schemeClr>
            </a:solidFill>
          </p:spPr>
          <p:txBody>
            <a:bodyPr wrap="square" lIns="72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They Identified ‘Climate Change’ - back in the 1950’s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8" name="TextBox 57">
            <a:extLst>
              <a:ext uri="{FF2B5EF4-FFF2-40B4-BE49-F238E27FC236}">
                <a16:creationId xmlns:a16="http://schemas.microsoft.com/office/drawing/2014/main" id="{C565741A-CA6A-0A9F-E70C-C754E4385E00}"/>
              </a:ext>
            </a:extLst>
          </p:cNvPr>
          <p:cNvSpPr txBox="1"/>
          <p:nvPr/>
        </p:nvSpPr>
        <p:spPr>
          <a:xfrm>
            <a:off x="9415079" y="1535214"/>
            <a:ext cx="275336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white"/>
                </a:solidFill>
                <a:effectLst/>
                <a:uLnTx/>
                <a:uFillTx/>
                <a:latin typeface="Calibri" panose="020F0502020204030204"/>
                <a:ea typeface="+mn-ea"/>
                <a:cs typeface="+mn-cs"/>
              </a:rPr>
              <a:t>…as an opportunity</a:t>
            </a:r>
          </a:p>
        </p:txBody>
      </p:sp>
      <p:sp>
        <p:nvSpPr>
          <p:cNvPr id="59" name="TextBox 58">
            <a:extLst>
              <a:ext uri="{FF2B5EF4-FFF2-40B4-BE49-F238E27FC236}">
                <a16:creationId xmlns:a16="http://schemas.microsoft.com/office/drawing/2014/main" id="{ABD9661A-D03E-DAF8-D13E-78F293A72F73}"/>
              </a:ext>
            </a:extLst>
          </p:cNvPr>
          <p:cNvSpPr txBox="1"/>
          <p:nvPr/>
        </p:nvSpPr>
        <p:spPr>
          <a:xfrm>
            <a:off x="10904288" y="5164474"/>
            <a:ext cx="892071" cy="355595"/>
          </a:xfrm>
          <a:prstGeom prst="rect">
            <a:avLst/>
          </a:prstGeom>
          <a:solidFill>
            <a:schemeClr val="tx1">
              <a:alpha val="50000"/>
            </a:schemeClr>
          </a:solid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Henry Kissinger</a:t>
            </a:r>
          </a:p>
        </p:txBody>
      </p:sp>
    </p:spTree>
    <p:extLst>
      <p:ext uri="{BB962C8B-B14F-4D97-AF65-F5344CB8AC3E}">
        <p14:creationId xmlns:p14="http://schemas.microsoft.com/office/powerpoint/2010/main" val="3950255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6FAE0C-18A0-5E19-2C7E-5A7949BBFE0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0604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1" name="Rectangle 104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104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4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E187B23E-C972-5D55-951D-BF3774A4A6D1}"/>
              </a:ext>
            </a:extLst>
          </p:cNvPr>
          <p:cNvSpPr>
            <a:spLocks/>
          </p:cNvSpPr>
          <p:nvPr/>
        </p:nvSpPr>
        <p:spPr>
          <a:xfrm>
            <a:off x="839788" y="1681163"/>
            <a:ext cx="5157787" cy="823912"/>
          </a:xfrm>
          <a:prstGeom prst="rect">
            <a:avLst/>
          </a:prstGeom>
        </p:spPr>
        <p:txBody>
          <a:bodyPr/>
          <a:lstStyle/>
          <a:p>
            <a:endParaRPr lang="en-GB" dirty="0"/>
          </a:p>
        </p:txBody>
      </p:sp>
      <p:sp>
        <p:nvSpPr>
          <p:cNvPr id="5" name="Text Placeholder 4">
            <a:extLst>
              <a:ext uri="{FF2B5EF4-FFF2-40B4-BE49-F238E27FC236}">
                <a16:creationId xmlns:a16="http://schemas.microsoft.com/office/drawing/2014/main" id="{4C5B24A7-11EF-763C-19A7-A44EAF667556}"/>
              </a:ext>
            </a:extLst>
          </p:cNvPr>
          <p:cNvSpPr>
            <a:spLocks/>
          </p:cNvSpPr>
          <p:nvPr/>
        </p:nvSpPr>
        <p:spPr>
          <a:xfrm>
            <a:off x="4360092" y="813088"/>
            <a:ext cx="3903016" cy="5384224"/>
          </a:xfrm>
          <a:prstGeom prst="rect">
            <a:avLst/>
          </a:prstGeom>
        </p:spPr>
        <p:txBody>
          <a:bodyPr/>
          <a:lstStyle/>
          <a:p>
            <a:r>
              <a:rPr lang="en-GB" dirty="0">
                <a:highlight>
                  <a:srgbClr val="FFFF00"/>
                </a:highlight>
              </a:rPr>
              <a:t>Jan 8, 2108 Eulogy by Klaus Schwab, Founder, Executive Chairman, World Economic Forum</a:t>
            </a:r>
          </a:p>
          <a:p>
            <a:endParaRPr lang="en-GB" dirty="0">
              <a:highlight>
                <a:srgbClr val="FFFF00"/>
              </a:highlight>
            </a:endParaRPr>
          </a:p>
          <a:p>
            <a:r>
              <a:rPr lang="en-GB" i="1" dirty="0">
                <a:highlight>
                  <a:srgbClr val="FFFF00"/>
                </a:highlight>
              </a:rPr>
              <a:t>“WEF lost a Great Friend, absolutely essential to the Forum building global impact. First political leader I met who really understood multistakeholder cooperation. Long time annual meeting participant over 30 years. Board of Trustees 1995-2013. Peter was a mentor of mine. I owe him for a substantial proportion of our relevance in global affairs. He will always be held in our highest esteem at the World Economic Forum”</a:t>
            </a:r>
          </a:p>
        </p:txBody>
      </p:sp>
      <p:pic>
        <p:nvPicPr>
          <p:cNvPr id="1026" name="Picture 2">
            <a:extLst>
              <a:ext uri="{FF2B5EF4-FFF2-40B4-BE49-F238E27FC236}">
                <a16:creationId xmlns:a16="http://schemas.microsoft.com/office/drawing/2014/main" id="{8B7B8D81-5232-C6AC-C2F8-8CBE8C4D42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0967" y="895578"/>
            <a:ext cx="3424419" cy="4556213"/>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descr="Medium shot of men talking&#10;&#10;Description automatically generated">
            <a:extLst>
              <a:ext uri="{FF2B5EF4-FFF2-40B4-BE49-F238E27FC236}">
                <a16:creationId xmlns:a16="http://schemas.microsoft.com/office/drawing/2014/main" id="{9D08ACF3-79E5-209C-FBC8-B06EB233C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052" y="533400"/>
            <a:ext cx="3903016" cy="5943600"/>
          </a:xfrm>
          <a:prstGeom prst="rect">
            <a:avLst/>
          </a:prstGeom>
        </p:spPr>
      </p:pic>
    </p:spTree>
    <p:extLst>
      <p:ext uri="{BB962C8B-B14F-4D97-AF65-F5344CB8AC3E}">
        <p14:creationId xmlns:p14="http://schemas.microsoft.com/office/powerpoint/2010/main" val="1579555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55F7ABCA-A68A-47DD-B732-76FF34C6F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FE1CE-6980-1677-FBD8-76AA06BD14A0}"/>
              </a:ext>
            </a:extLst>
          </p:cNvPr>
          <p:cNvSpPr>
            <a:spLocks noGrp="1"/>
          </p:cNvSpPr>
          <p:nvPr>
            <p:ph type="title"/>
          </p:nvPr>
        </p:nvSpPr>
        <p:spPr>
          <a:xfrm>
            <a:off x="671945" y="1468583"/>
            <a:ext cx="4780588" cy="4644760"/>
          </a:xfrm>
        </p:spPr>
        <p:txBody>
          <a:bodyPr anchor="t">
            <a:normAutofit/>
          </a:bodyPr>
          <a:lstStyle/>
          <a:p>
            <a:pPr algn="ctr"/>
            <a:r>
              <a:rPr lang="en-GB" sz="3200" dirty="0"/>
              <a:t>EU should ‘</a:t>
            </a:r>
            <a:r>
              <a:rPr lang="en-GB" sz="3200" i="1" dirty="0"/>
              <a:t>Undermine National Homogeneity</a:t>
            </a:r>
            <a:r>
              <a:rPr lang="en-GB" sz="3200" dirty="0"/>
              <a:t>’ says UN Migration Chief</a:t>
            </a:r>
            <a:br>
              <a:rPr lang="en-GB" sz="3200" dirty="0"/>
            </a:br>
            <a:r>
              <a:rPr lang="en-GB" sz="3200" dirty="0"/>
              <a:t>Peter Sutherland </a:t>
            </a:r>
            <a:br>
              <a:rPr lang="en-GB" sz="4000" dirty="0"/>
            </a:br>
            <a:endParaRPr lang="en-GB" sz="4000" dirty="0"/>
          </a:p>
        </p:txBody>
      </p:sp>
      <p:pic>
        <p:nvPicPr>
          <p:cNvPr id="7" name="Graphic 6" descr="Castle scene">
            <a:extLst>
              <a:ext uri="{FF2B5EF4-FFF2-40B4-BE49-F238E27FC236}">
                <a16:creationId xmlns:a16="http://schemas.microsoft.com/office/drawing/2014/main" id="{CCDE4034-A231-AB38-4BE1-A450A13E92D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6350" y="475818"/>
            <a:ext cx="914400" cy="914400"/>
          </a:xfrm>
          <a:prstGeom prst="rect">
            <a:avLst/>
          </a:prstGeom>
        </p:spPr>
      </p:pic>
      <p:graphicFrame>
        <p:nvGraphicFramePr>
          <p:cNvPr id="12" name="Content Placeholder 2">
            <a:extLst>
              <a:ext uri="{FF2B5EF4-FFF2-40B4-BE49-F238E27FC236}">
                <a16:creationId xmlns:a16="http://schemas.microsoft.com/office/drawing/2014/main" id="{C9AC1AD5-DC94-B209-38D7-7AB5CF868216}"/>
              </a:ext>
            </a:extLst>
          </p:cNvPr>
          <p:cNvGraphicFramePr>
            <a:graphicFrameLocks noGrp="1"/>
          </p:cNvGraphicFramePr>
          <p:nvPr>
            <p:ph idx="1"/>
            <p:extLst>
              <p:ext uri="{D42A27DB-BD31-4B8C-83A1-F6EECF244321}">
                <p14:modId xmlns:p14="http://schemas.microsoft.com/office/powerpoint/2010/main" val="652517114"/>
              </p:ext>
            </p:extLst>
          </p:nvPr>
        </p:nvGraphicFramePr>
        <p:xfrm>
          <a:off x="6007100" y="193965"/>
          <a:ext cx="5644573" cy="58512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descr="A group of men sitting at a table&#10;&#10;Description automatically generated">
            <a:extLst>
              <a:ext uri="{FF2B5EF4-FFF2-40B4-BE49-F238E27FC236}">
                <a16:creationId xmlns:a16="http://schemas.microsoft.com/office/drawing/2014/main" id="{D0904DCD-FCD8-E57D-567E-96EF340CD4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6631" y="3303833"/>
            <a:ext cx="5085707" cy="2741367"/>
          </a:xfrm>
          <a:prstGeom prst="rect">
            <a:avLst/>
          </a:prstGeom>
        </p:spPr>
      </p:pic>
    </p:spTree>
    <p:extLst>
      <p:ext uri="{BB962C8B-B14F-4D97-AF65-F5344CB8AC3E}">
        <p14:creationId xmlns:p14="http://schemas.microsoft.com/office/powerpoint/2010/main" val="621916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CB735-438B-4645-42DD-1E7D73576A71}"/>
              </a:ext>
            </a:extLst>
          </p:cNvPr>
          <p:cNvSpPr>
            <a:spLocks noGrp="1"/>
          </p:cNvSpPr>
          <p:nvPr>
            <p:ph type="title"/>
          </p:nvPr>
        </p:nvSpPr>
        <p:spPr/>
        <p:txBody>
          <a:bodyPr/>
          <a:lstStyle/>
          <a:p>
            <a:r>
              <a:rPr lang="en-GB" dirty="0"/>
              <a:t>WEF Heaps Praise on Irish Citizens Assembly on Eve the Pandemic, 29th Dec 2019</a:t>
            </a:r>
          </a:p>
        </p:txBody>
      </p:sp>
      <p:pic>
        <p:nvPicPr>
          <p:cNvPr id="6" name="Content Placeholder 5" descr="A group of people in a conference&#10;&#10;Description automatically generated">
            <a:extLst>
              <a:ext uri="{FF2B5EF4-FFF2-40B4-BE49-F238E27FC236}">
                <a16:creationId xmlns:a16="http://schemas.microsoft.com/office/drawing/2014/main" id="{3CC93AC1-BE1F-77B8-5357-F13316603AF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78527" y="1825625"/>
            <a:ext cx="3927764" cy="4351338"/>
          </a:xfrm>
        </p:spPr>
      </p:pic>
      <p:sp>
        <p:nvSpPr>
          <p:cNvPr id="4" name="Content Placeholder 3">
            <a:extLst>
              <a:ext uri="{FF2B5EF4-FFF2-40B4-BE49-F238E27FC236}">
                <a16:creationId xmlns:a16="http://schemas.microsoft.com/office/drawing/2014/main" id="{170B2811-5DBD-E181-5A02-54802EADF150}"/>
              </a:ext>
            </a:extLst>
          </p:cNvPr>
          <p:cNvSpPr>
            <a:spLocks noGrp="1"/>
          </p:cNvSpPr>
          <p:nvPr>
            <p:ph sz="half" idx="2"/>
          </p:nvPr>
        </p:nvSpPr>
        <p:spPr/>
        <p:txBody>
          <a:bodyPr/>
          <a:lstStyle/>
          <a:p>
            <a:r>
              <a:rPr lang="en-GB" dirty="0"/>
              <a:t>Key Pillar in Stakeholder Capitalism</a:t>
            </a:r>
          </a:p>
          <a:p>
            <a:r>
              <a:rPr lang="en-GB" dirty="0"/>
              <a:t>Replacement of Representative Democracy </a:t>
            </a:r>
          </a:p>
          <a:p>
            <a:r>
              <a:rPr lang="en-GB" dirty="0"/>
              <a:t>Network of NGOs, Unions, Institutions, Govt Agencies working with Corporations</a:t>
            </a:r>
          </a:p>
          <a:p>
            <a:r>
              <a:rPr lang="en-GB" dirty="0"/>
              <a:t>No controls against infiltration and captivity?</a:t>
            </a:r>
          </a:p>
        </p:txBody>
      </p:sp>
    </p:spTree>
    <p:extLst>
      <p:ext uri="{BB962C8B-B14F-4D97-AF65-F5344CB8AC3E}">
        <p14:creationId xmlns:p14="http://schemas.microsoft.com/office/powerpoint/2010/main" val="2640804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EE48E7E-33CC-F47B-DF6A-0CDF56A48AAA}"/>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1800" dirty="0">
                <a:solidFill>
                  <a:srgbClr val="FFFFFF"/>
                </a:solidFill>
              </a:rPr>
              <a:t>The Snare is</a:t>
            </a:r>
            <a:r>
              <a:rPr lang="en-US" sz="1800" kern="1200" dirty="0">
                <a:solidFill>
                  <a:srgbClr val="FFFFFF"/>
                </a:solidFill>
                <a:latin typeface="+mj-lt"/>
                <a:ea typeface="+mj-ea"/>
                <a:cs typeface="+mj-cs"/>
              </a:rPr>
              <a:t> Central Bank</a:t>
            </a:r>
            <a:br>
              <a:rPr lang="en-US" sz="1800" kern="1200" dirty="0">
                <a:solidFill>
                  <a:srgbClr val="FFFFFF"/>
                </a:solidFill>
                <a:latin typeface="+mj-lt"/>
                <a:ea typeface="+mj-ea"/>
                <a:cs typeface="+mj-cs"/>
              </a:rPr>
            </a:br>
            <a:r>
              <a:rPr lang="en-US" sz="1800" kern="1200" dirty="0">
                <a:solidFill>
                  <a:srgbClr val="FFFFFF"/>
                </a:solidFill>
                <a:latin typeface="+mj-lt"/>
                <a:ea typeface="+mj-ea"/>
                <a:cs typeface="+mj-cs"/>
              </a:rPr>
              <a:t>Currency?</a:t>
            </a:r>
            <a:br>
              <a:rPr lang="en-US" sz="1800" kern="1200" dirty="0">
                <a:solidFill>
                  <a:srgbClr val="FFFFFF"/>
                </a:solidFill>
                <a:latin typeface="+mj-lt"/>
                <a:ea typeface="+mj-ea"/>
                <a:cs typeface="+mj-cs"/>
              </a:rPr>
            </a:br>
            <a:br>
              <a:rPr lang="en-US" sz="1800" kern="1200" dirty="0">
                <a:solidFill>
                  <a:srgbClr val="FFFFFF"/>
                </a:solidFill>
                <a:latin typeface="+mj-lt"/>
                <a:ea typeface="+mj-ea"/>
                <a:cs typeface="+mj-cs"/>
              </a:rPr>
            </a:br>
            <a:r>
              <a:rPr lang="en-US" sz="1800" dirty="0">
                <a:solidFill>
                  <a:srgbClr val="FFFFFF"/>
                </a:solidFill>
              </a:rPr>
              <a:t>The Event to Trigger likely to follow the Playbook?</a:t>
            </a:r>
            <a:br>
              <a:rPr lang="en-US" sz="1800" dirty="0">
                <a:solidFill>
                  <a:srgbClr val="FFFFFF"/>
                </a:solidFill>
              </a:rPr>
            </a:br>
            <a:br>
              <a:rPr lang="en-US" sz="1800" dirty="0">
                <a:solidFill>
                  <a:srgbClr val="FFFFFF"/>
                </a:solidFill>
              </a:rPr>
            </a:br>
            <a:r>
              <a:rPr lang="en-US" sz="1800" kern="1200" dirty="0">
                <a:solidFill>
                  <a:srgbClr val="FFFFFF"/>
                </a:solidFill>
                <a:latin typeface="+mj-lt"/>
                <a:ea typeface="+mj-ea"/>
                <a:cs typeface="+mj-cs"/>
              </a:rPr>
              <a:t>                            </a:t>
            </a:r>
          </a:p>
        </p:txBody>
      </p:sp>
      <p:sp>
        <p:nvSpPr>
          <p:cNvPr id="9" name="Content Placeholder 8">
            <a:extLst>
              <a:ext uri="{FF2B5EF4-FFF2-40B4-BE49-F238E27FC236}">
                <a16:creationId xmlns:a16="http://schemas.microsoft.com/office/drawing/2014/main" id="{EDEBCD77-081F-2E98-B14F-A5FE1B5C5ED6}"/>
              </a:ext>
            </a:extLst>
          </p:cNvPr>
          <p:cNvSpPr>
            <a:spLocks noGrp="1"/>
          </p:cNvSpPr>
          <p:nvPr>
            <p:ph idx="1"/>
          </p:nvPr>
        </p:nvSpPr>
        <p:spPr>
          <a:xfrm>
            <a:off x="660042" y="806824"/>
            <a:ext cx="2919738" cy="1494117"/>
          </a:xfrm>
        </p:spPr>
        <p:txBody>
          <a:bodyPr vert="horz" lIns="91440" tIns="45720" rIns="91440" bIns="45720" rtlCol="0" anchor="b">
            <a:normAutofit/>
          </a:bodyPr>
          <a:lstStyle/>
          <a:p>
            <a:pPr marL="0" indent="0">
              <a:buNone/>
            </a:pPr>
            <a:r>
              <a:rPr lang="en-US" sz="4000" kern="1200" dirty="0">
                <a:solidFill>
                  <a:srgbClr val="FFFFFF"/>
                </a:solidFill>
                <a:latin typeface="+mn-lt"/>
                <a:ea typeface="+mn-ea"/>
                <a:cs typeface="+mn-cs"/>
              </a:rPr>
              <a:t>The Trap</a:t>
            </a:r>
          </a:p>
        </p:txBody>
      </p:sp>
      <p:pic>
        <p:nvPicPr>
          <p:cNvPr id="5" name="Content Placeholder 4" descr="A blue circle with icons&#10;&#10;Description automatically generated">
            <a:extLst>
              <a:ext uri="{FF2B5EF4-FFF2-40B4-BE49-F238E27FC236}">
                <a16:creationId xmlns:a16="http://schemas.microsoft.com/office/drawing/2014/main" id="{E6977B68-B4DD-2727-2F88-840B78D8CA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2428" y="1098696"/>
            <a:ext cx="7225748" cy="4660607"/>
          </a:xfrm>
          <a:prstGeom prst="rect">
            <a:avLst/>
          </a:prstGeom>
        </p:spPr>
      </p:pic>
    </p:spTree>
    <p:extLst>
      <p:ext uri="{BB962C8B-B14F-4D97-AF65-F5344CB8AC3E}">
        <p14:creationId xmlns:p14="http://schemas.microsoft.com/office/powerpoint/2010/main" val="3081441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117D43-F978-8586-668C-D91EDEE6E56E}"/>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Central Bank Digital Currency By Its Masters</a:t>
            </a:r>
          </a:p>
        </p:txBody>
      </p:sp>
      <p:pic>
        <p:nvPicPr>
          <p:cNvPr id="1026" name="Picture 2" descr="r/Bitcoin - This is the endboss">
            <a:extLst>
              <a:ext uri="{FF2B5EF4-FFF2-40B4-BE49-F238E27FC236}">
                <a16:creationId xmlns:a16="http://schemas.microsoft.com/office/drawing/2014/main" id="{08D11195-A763-F48F-65C6-FD436D5C57F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77316" y="1520764"/>
            <a:ext cx="6780700" cy="3814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791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E9262AA9-30CB-C096-BCCA-EDFFE24989DD}"/>
              </a:ext>
            </a:extLst>
          </p:cNvPr>
          <p:cNvSpPr>
            <a:spLocks noGrp="1"/>
          </p:cNvSpPr>
          <p:nvPr>
            <p:ph type="title"/>
          </p:nvPr>
        </p:nvSpPr>
        <p:spPr>
          <a:xfrm>
            <a:off x="1210530" y="607509"/>
            <a:ext cx="4707671" cy="1225650"/>
          </a:xfrm>
        </p:spPr>
        <p:txBody>
          <a:bodyPr vert="horz" lIns="91440" tIns="45720" rIns="91440" bIns="45720" rtlCol="0" anchor="b">
            <a:normAutofit/>
          </a:bodyPr>
          <a:lstStyle/>
          <a:p>
            <a:r>
              <a:rPr lang="en-US" sz="3800" dirty="0">
                <a:solidFill>
                  <a:schemeClr val="bg1"/>
                </a:solidFill>
              </a:rPr>
              <a:t>Two Quadrillion</a:t>
            </a:r>
            <a:r>
              <a:rPr lang="en-US" sz="3800" kern="1200" dirty="0">
                <a:solidFill>
                  <a:schemeClr val="bg1"/>
                </a:solidFill>
                <a:latin typeface="+mj-lt"/>
                <a:ea typeface="+mj-ea"/>
                <a:cs typeface="+mj-cs"/>
              </a:rPr>
              <a:t> in Derivatives </a:t>
            </a:r>
          </a:p>
        </p:txBody>
      </p:sp>
      <p:cxnSp>
        <p:nvCxnSpPr>
          <p:cNvPr id="16" name="Straight Connector 15">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AutoShape 6" descr="Derivatives Market Size">
            <a:extLst>
              <a:ext uri="{FF2B5EF4-FFF2-40B4-BE49-F238E27FC236}">
                <a16:creationId xmlns:a16="http://schemas.microsoft.com/office/drawing/2014/main" id="{D2D50F48-D071-85F6-1DDA-05B2AEFF88E4}"/>
              </a:ext>
            </a:extLst>
          </p:cNvPr>
          <p:cNvSpPr>
            <a:spLocks noGrp="1" noChangeAspect="1" noChangeArrowheads="1"/>
          </p:cNvSpPr>
          <p:nvPr>
            <p:ph type="body" sz="half" idx="2"/>
          </p:nvPr>
        </p:nvSpPr>
        <p:spPr bwMode="auto">
          <a:xfrm>
            <a:off x="897769" y="1909192"/>
            <a:ext cx="4586513" cy="3647710"/>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numCol="1" rtlCol="0" anchorCtr="0" compatLnSpc="1">
            <a:prstTxWarp prst="textNoShape">
              <a:avLst/>
            </a:prstTxWarp>
            <a:normAutofit fontScale="85000" lnSpcReduction="20000"/>
          </a:bodyPr>
          <a:lstStyle/>
          <a:p>
            <a:pPr indent="-228600">
              <a:buFont typeface="Arial" panose="020B0604020202020204" pitchFamily="34" charset="0"/>
              <a:buChar char="•"/>
            </a:pPr>
            <a:r>
              <a:rPr lang="en-US" sz="2000" dirty="0">
                <a:solidFill>
                  <a:schemeClr val="bg1"/>
                </a:solidFill>
              </a:rPr>
              <a:t>Total Global Assets c.$500 trillion</a:t>
            </a:r>
          </a:p>
          <a:p>
            <a:endParaRPr lang="en-US" sz="2000" dirty="0">
              <a:solidFill>
                <a:schemeClr val="bg1"/>
              </a:solidFill>
            </a:endParaRPr>
          </a:p>
          <a:p>
            <a:pPr indent="-228600">
              <a:buFont typeface="Arial" panose="020B0604020202020204" pitchFamily="34" charset="0"/>
              <a:buChar char="•"/>
            </a:pPr>
            <a:r>
              <a:rPr lang="en-US" sz="2000" dirty="0">
                <a:solidFill>
                  <a:schemeClr val="bg1"/>
                </a:solidFill>
              </a:rPr>
              <a:t>Total Global GDP c.$100 trillion</a:t>
            </a:r>
          </a:p>
          <a:p>
            <a:endParaRPr lang="en-US" sz="2000" dirty="0">
              <a:solidFill>
                <a:schemeClr val="bg1"/>
              </a:solidFill>
            </a:endParaRPr>
          </a:p>
          <a:p>
            <a:pPr indent="-228600">
              <a:buFont typeface="Arial" panose="020B0604020202020204" pitchFamily="34" charset="0"/>
              <a:buChar char="•"/>
            </a:pPr>
            <a:r>
              <a:rPr lang="en-US" sz="2000" dirty="0">
                <a:solidFill>
                  <a:schemeClr val="bg1"/>
                </a:solidFill>
              </a:rPr>
              <a:t>Derivatives 2030 </a:t>
            </a:r>
            <a:r>
              <a:rPr lang="en-US" sz="2000" dirty="0" err="1">
                <a:solidFill>
                  <a:schemeClr val="bg1"/>
                </a:solidFill>
              </a:rPr>
              <a:t>est</a:t>
            </a:r>
            <a:r>
              <a:rPr lang="en-US" sz="2000" dirty="0">
                <a:solidFill>
                  <a:schemeClr val="bg1"/>
                </a:solidFill>
              </a:rPr>
              <a:t> c.$6,000 trillion</a:t>
            </a:r>
          </a:p>
          <a:p>
            <a:endParaRPr lang="en-US" sz="2000" dirty="0">
              <a:solidFill>
                <a:schemeClr val="bg1"/>
              </a:solidFill>
            </a:endParaRPr>
          </a:p>
          <a:p>
            <a:pPr indent="-228600">
              <a:buFont typeface="Arial" panose="020B0604020202020204" pitchFamily="34" charset="0"/>
              <a:buChar char="•"/>
            </a:pPr>
            <a:r>
              <a:rPr lang="en-US" sz="2000" dirty="0">
                <a:solidFill>
                  <a:schemeClr val="bg1"/>
                </a:solidFill>
              </a:rPr>
              <a:t>Money Growth Faster than GDP Growth</a:t>
            </a:r>
          </a:p>
          <a:p>
            <a:endParaRPr lang="en-US" sz="2000" dirty="0">
              <a:solidFill>
                <a:schemeClr val="bg1"/>
              </a:solidFill>
            </a:endParaRPr>
          </a:p>
          <a:p>
            <a:pPr indent="-228600">
              <a:buFont typeface="Arial" panose="020B0604020202020204" pitchFamily="34" charset="0"/>
              <a:buChar char="•"/>
            </a:pPr>
            <a:r>
              <a:rPr lang="en-US" sz="2000" dirty="0">
                <a:solidFill>
                  <a:schemeClr val="bg1"/>
                </a:solidFill>
              </a:rPr>
              <a:t>All pooled securities are collateral?  </a:t>
            </a:r>
          </a:p>
          <a:p>
            <a:endParaRPr lang="en-US" sz="2000" dirty="0">
              <a:solidFill>
                <a:schemeClr val="bg1"/>
              </a:solidFill>
            </a:endParaRPr>
          </a:p>
          <a:p>
            <a:r>
              <a:rPr lang="en-GB" sz="1800" b="1" kern="100" dirty="0">
                <a:effectLst/>
                <a:latin typeface="Aptos" panose="020B0004020202020204" pitchFamily="34" charset="0"/>
                <a:ea typeface="Aptos" panose="020B0004020202020204" pitchFamily="34" charset="0"/>
                <a:cs typeface="Times New Roman" panose="02020603050405020304" pitchFamily="18" charset="0"/>
              </a:rPr>
              <a:t>Never attempt to win by force what can be won by deception.</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800" i="1" kern="100" dirty="0">
                <a:effectLst/>
                <a:latin typeface="Aptos" panose="020B0004020202020204" pitchFamily="34" charset="0"/>
                <a:ea typeface="Aptos" panose="020B0004020202020204" pitchFamily="34" charset="0"/>
                <a:cs typeface="Times New Roman" panose="02020603050405020304" pitchFamily="18" charset="0"/>
              </a:rPr>
              <a:t>Niccolo Machiavelli</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pPr indent="-228600">
              <a:buFont typeface="Arial" panose="020B0604020202020204" pitchFamily="34" charset="0"/>
              <a:buChar char="•"/>
            </a:pPr>
            <a:endParaRPr lang="en-US" sz="2000" dirty="0">
              <a:solidFill>
                <a:schemeClr val="bg1"/>
              </a:solidFill>
            </a:endParaRPr>
          </a:p>
        </p:txBody>
      </p:sp>
      <p:cxnSp>
        <p:nvCxnSpPr>
          <p:cNvPr id="18" name="Straight Connector 17">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book cover of a person with a mustache&#10;&#10;Description automatically generated">
            <a:extLst>
              <a:ext uri="{FF2B5EF4-FFF2-40B4-BE49-F238E27FC236}">
                <a16:creationId xmlns:a16="http://schemas.microsoft.com/office/drawing/2014/main" id="{CC3F0121-E38C-9E15-6A21-5B7D4EDA5A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25453" y="0"/>
            <a:ext cx="5366385" cy="6858000"/>
          </a:xfrm>
          <a:prstGeom prst="rect">
            <a:avLst/>
          </a:prstGeom>
        </p:spPr>
      </p:pic>
    </p:spTree>
    <p:extLst>
      <p:ext uri="{BB962C8B-B14F-4D97-AF65-F5344CB8AC3E}">
        <p14:creationId xmlns:p14="http://schemas.microsoft.com/office/powerpoint/2010/main" val="2353801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0" name="Rectangle 1059">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ectangle 106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Rectangle 106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Rectangle 106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8" name="Freeform: Shape 106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70" name="Rectangle 106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0DC296-5756-3B6D-2CAF-31393EF0D729}"/>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2800" b="1" dirty="0">
                <a:solidFill>
                  <a:srgbClr val="FFFFFF"/>
                </a:solidFill>
                <a:effectLst/>
              </a:rPr>
              <a:t>Never attempt to win by force what can be won by deception.</a:t>
            </a:r>
            <a:r>
              <a:rPr lang="en-US" sz="2800" dirty="0">
                <a:solidFill>
                  <a:srgbClr val="FFFFFF"/>
                </a:solidFill>
                <a:effectLst/>
              </a:rPr>
              <a:t> </a:t>
            </a:r>
            <a:br>
              <a:rPr lang="en-US" sz="2800" dirty="0">
                <a:solidFill>
                  <a:srgbClr val="FFFFFF"/>
                </a:solidFill>
                <a:effectLst/>
              </a:rPr>
            </a:br>
            <a:br>
              <a:rPr lang="en-US" sz="2800" dirty="0">
                <a:solidFill>
                  <a:srgbClr val="FFFFFF"/>
                </a:solidFill>
                <a:effectLst/>
              </a:rPr>
            </a:br>
            <a:r>
              <a:rPr lang="en-US" sz="2800" i="1" dirty="0">
                <a:solidFill>
                  <a:srgbClr val="FFFFFF"/>
                </a:solidFill>
                <a:effectLst/>
              </a:rPr>
              <a:t>Niccolo Machiavelli</a:t>
            </a:r>
            <a:br>
              <a:rPr lang="en-US" sz="2800" dirty="0">
                <a:solidFill>
                  <a:srgbClr val="FFFFFF"/>
                </a:solidFill>
                <a:effectLst/>
              </a:rPr>
            </a:br>
            <a:endParaRPr lang="en-US" sz="2800" dirty="0">
              <a:solidFill>
                <a:srgbClr val="FFFFFF"/>
              </a:solidFill>
            </a:endParaRPr>
          </a:p>
        </p:txBody>
      </p:sp>
      <p:sp>
        <p:nvSpPr>
          <p:cNvPr id="1030" name="Content Placeholder 1029">
            <a:extLst>
              <a:ext uri="{FF2B5EF4-FFF2-40B4-BE49-F238E27FC236}">
                <a16:creationId xmlns:a16="http://schemas.microsoft.com/office/drawing/2014/main" id="{05FD7B95-3BEE-C432-7459-57610D1399CB}"/>
              </a:ext>
            </a:extLst>
          </p:cNvPr>
          <p:cNvSpPr>
            <a:spLocks noGrp="1"/>
          </p:cNvSpPr>
          <p:nvPr>
            <p:ph idx="1"/>
          </p:nvPr>
        </p:nvSpPr>
        <p:spPr>
          <a:xfrm>
            <a:off x="4581727" y="649480"/>
            <a:ext cx="3025303" cy="5546047"/>
          </a:xfrm>
        </p:spPr>
        <p:txBody>
          <a:bodyPr vert="horz" lIns="91440" tIns="45720" rIns="91440" bIns="45720" rtlCol="0" anchor="ctr">
            <a:normAutofit/>
          </a:bodyPr>
          <a:lstStyle/>
          <a:p>
            <a:r>
              <a:rPr lang="en-US" sz="1400" dirty="0"/>
              <a:t>1994 US Uniform Commercial Code is quietly altered without Act of Congress</a:t>
            </a:r>
          </a:p>
          <a:p>
            <a:r>
              <a:rPr lang="en-US" sz="1400" dirty="0"/>
              <a:t>Ownership of Property replaced with Contractual Rights</a:t>
            </a:r>
          </a:p>
          <a:p>
            <a:r>
              <a:rPr lang="en-US" sz="1400" dirty="0"/>
              <a:t>2004 EU forms </a:t>
            </a:r>
            <a:r>
              <a:rPr lang="en-US" sz="1400" i="1" dirty="0"/>
              <a:t>Legal Certainty Group</a:t>
            </a:r>
            <a:endParaRPr lang="en-US" sz="1400" dirty="0"/>
          </a:p>
          <a:p>
            <a:r>
              <a:rPr lang="en-US" sz="1400" dirty="0"/>
              <a:t> The Exchange of Letters with FED and EU lawyers 2006 is the Smoking Gun</a:t>
            </a:r>
          </a:p>
          <a:p>
            <a:r>
              <a:rPr lang="en-US" sz="1400" dirty="0"/>
              <a:t>2006 global treaty mimics USA in Hague Convention  </a:t>
            </a:r>
          </a:p>
          <a:p>
            <a:r>
              <a:rPr lang="en-US" sz="1400" dirty="0"/>
              <a:t>2014 Central Securities Depository Regulation (CSDR) is completed by EU Directive copying the US model</a:t>
            </a:r>
          </a:p>
          <a:p>
            <a:r>
              <a:rPr lang="en-US" sz="1400" dirty="0"/>
              <a:t>Thinly capitalized Central Clearing Parties the weakest link at the fulcrum of the system</a:t>
            </a:r>
          </a:p>
          <a:p>
            <a:r>
              <a:rPr lang="en-US" sz="1400" dirty="0"/>
              <a:t>Insolvency legally allows liquidators to seize and control all assets segregated or not as the collateral supporting two Quadrillion of derivative contracts</a:t>
            </a:r>
          </a:p>
        </p:txBody>
      </p:sp>
      <p:pic>
        <p:nvPicPr>
          <p:cNvPr id="1026" name="Picture 2">
            <a:extLst>
              <a:ext uri="{FF2B5EF4-FFF2-40B4-BE49-F238E27FC236}">
                <a16:creationId xmlns:a16="http://schemas.microsoft.com/office/drawing/2014/main" id="{1B8799B3-47EB-962E-E718-08AA309D71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21" r="15802" b="-1"/>
          <a:stretch/>
        </p:blipFill>
        <p:spPr bwMode="auto">
          <a:xfrm>
            <a:off x="8109502" y="10"/>
            <a:ext cx="4082498"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923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E28A5D-433A-D446-0234-A4FA1D73BB3E}"/>
              </a:ext>
            </a:extLst>
          </p:cNvPr>
          <p:cNvSpPr>
            <a:spLocks noGrp="1"/>
          </p:cNvSpPr>
          <p:nvPr>
            <p:ph type="title"/>
          </p:nvPr>
        </p:nvSpPr>
        <p:spPr>
          <a:xfrm>
            <a:off x="5297762" y="329184"/>
            <a:ext cx="6056038" cy="929640"/>
          </a:xfrm>
        </p:spPr>
        <p:txBody>
          <a:bodyPr anchor="b">
            <a:normAutofit/>
          </a:bodyPr>
          <a:lstStyle/>
          <a:p>
            <a:r>
              <a:rPr lang="en-GB" sz="5400" dirty="0"/>
              <a:t>Breaking the Silence</a:t>
            </a:r>
          </a:p>
        </p:txBody>
      </p:sp>
      <p:pic>
        <p:nvPicPr>
          <p:cNvPr id="1026" name="Picture 2" descr="500+ Silence Pictures | Download Free Images on Unsplash">
            <a:extLst>
              <a:ext uri="{FF2B5EF4-FFF2-40B4-BE49-F238E27FC236}">
                <a16:creationId xmlns:a16="http://schemas.microsoft.com/office/drawing/2014/main" id="{B1E26ECB-F749-BF01-D848-9689807085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835" r="24834"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3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Content Placeholder 1029">
            <a:extLst>
              <a:ext uri="{FF2B5EF4-FFF2-40B4-BE49-F238E27FC236}">
                <a16:creationId xmlns:a16="http://schemas.microsoft.com/office/drawing/2014/main" id="{469D4005-53E0-5C60-65ED-C6461F85AC03}"/>
              </a:ext>
            </a:extLst>
          </p:cNvPr>
          <p:cNvSpPr>
            <a:spLocks noGrp="1"/>
          </p:cNvSpPr>
          <p:nvPr>
            <p:ph idx="1"/>
          </p:nvPr>
        </p:nvSpPr>
        <p:spPr>
          <a:xfrm>
            <a:off x="5297762" y="3429000"/>
            <a:ext cx="6251110" cy="2761487"/>
          </a:xfrm>
        </p:spPr>
        <p:txBody>
          <a:bodyPr>
            <a:normAutofit/>
          </a:bodyPr>
          <a:lstStyle/>
          <a:p>
            <a:pPr marL="0" indent="0">
              <a:buNone/>
            </a:pPr>
            <a:r>
              <a:rPr lang="en-US" sz="2200" b="1" dirty="0"/>
              <a:t>Open Public Meeting Rules</a:t>
            </a:r>
          </a:p>
          <a:p>
            <a:pPr>
              <a:buFont typeface="Wingdings" panose="05000000000000000000" pitchFamily="2" charset="2"/>
              <a:buChar char="q"/>
            </a:pPr>
            <a:r>
              <a:rPr lang="en-US" sz="2200" dirty="0"/>
              <a:t>Respect the Audience</a:t>
            </a:r>
          </a:p>
          <a:p>
            <a:pPr>
              <a:buFont typeface="Wingdings" panose="05000000000000000000" pitchFamily="2" charset="2"/>
              <a:buChar char="q"/>
            </a:pPr>
            <a:r>
              <a:rPr lang="en-US" sz="2200" dirty="0"/>
              <a:t>Mobiles off please </a:t>
            </a:r>
          </a:p>
          <a:p>
            <a:pPr>
              <a:buFont typeface="Wingdings" panose="05000000000000000000" pitchFamily="2" charset="2"/>
              <a:buChar char="q"/>
            </a:pPr>
            <a:r>
              <a:rPr lang="en-US" sz="2200" dirty="0"/>
              <a:t>No recording</a:t>
            </a:r>
          </a:p>
          <a:p>
            <a:pPr>
              <a:buFont typeface="Wingdings" panose="05000000000000000000" pitchFamily="2" charset="2"/>
              <a:buChar char="q"/>
            </a:pPr>
            <a:r>
              <a:rPr lang="en-US" sz="2200" dirty="0"/>
              <a:t>Q&amp;A; Submit written Questions</a:t>
            </a:r>
          </a:p>
          <a:p>
            <a:pPr>
              <a:buFont typeface="Wingdings" panose="05000000000000000000" pitchFamily="2" charset="2"/>
              <a:buChar char="q"/>
            </a:pPr>
            <a:r>
              <a:rPr lang="en-US" sz="2200" dirty="0"/>
              <a:t>Keep Questions on Meeting Topic only</a:t>
            </a:r>
          </a:p>
          <a:p>
            <a:pPr marL="0" indent="0">
              <a:buNone/>
            </a:pPr>
            <a:endParaRPr lang="en-US" sz="2200" dirty="0"/>
          </a:p>
        </p:txBody>
      </p:sp>
    </p:spTree>
    <p:extLst>
      <p:ext uri="{BB962C8B-B14F-4D97-AF65-F5344CB8AC3E}">
        <p14:creationId xmlns:p14="http://schemas.microsoft.com/office/powerpoint/2010/main" val="1658273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etter of a company&#10;&#10;Description automatically generated with medium confidence">
            <a:extLst>
              <a:ext uri="{FF2B5EF4-FFF2-40B4-BE49-F238E27FC236}">
                <a16:creationId xmlns:a16="http://schemas.microsoft.com/office/drawing/2014/main" id="{45E63688-20DB-25E2-1FAA-B5E4FE981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7436" y="457200"/>
            <a:ext cx="5424055" cy="5943600"/>
          </a:xfrm>
          <a:prstGeom prst="rect">
            <a:avLst/>
          </a:prstGeom>
        </p:spPr>
      </p:pic>
    </p:spTree>
    <p:extLst>
      <p:ext uri="{BB962C8B-B14F-4D97-AF65-F5344CB8AC3E}">
        <p14:creationId xmlns:p14="http://schemas.microsoft.com/office/powerpoint/2010/main" val="2251212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Shape 5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0" name="Rectangle 5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5F2FDA-77E9-33F2-097D-CCE633B0B6E6}"/>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The Smoking Gun?</a:t>
            </a:r>
          </a:p>
        </p:txBody>
      </p:sp>
      <p:pic>
        <p:nvPicPr>
          <p:cNvPr id="6" name="Content Placeholder 5" descr="A letter of a company&#10;&#10;Description automatically generated with medium confidence">
            <a:extLst>
              <a:ext uri="{FF2B5EF4-FFF2-40B4-BE49-F238E27FC236}">
                <a16:creationId xmlns:a16="http://schemas.microsoft.com/office/drawing/2014/main" id="{4F44F855-DA31-B390-4C26-4F23626587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09502" y="1223456"/>
            <a:ext cx="3615776" cy="4422967"/>
          </a:xfrm>
          <a:prstGeom prst="rect">
            <a:avLst/>
          </a:prstGeom>
        </p:spPr>
      </p:pic>
      <p:graphicFrame>
        <p:nvGraphicFramePr>
          <p:cNvPr id="65" name="Text Placeholder 3">
            <a:extLst>
              <a:ext uri="{FF2B5EF4-FFF2-40B4-BE49-F238E27FC236}">
                <a16:creationId xmlns:a16="http://schemas.microsoft.com/office/drawing/2014/main" id="{F807564D-3058-17D6-1E28-28A9F8724660}"/>
              </a:ext>
            </a:extLst>
          </p:cNvPr>
          <p:cNvGraphicFramePr/>
          <p:nvPr>
            <p:extLst>
              <p:ext uri="{D42A27DB-BD31-4B8C-83A1-F6EECF244321}">
                <p14:modId xmlns:p14="http://schemas.microsoft.com/office/powerpoint/2010/main" val="3731505636"/>
              </p:ext>
            </p:extLst>
          </p:nvPr>
        </p:nvGraphicFramePr>
        <p:xfrm>
          <a:off x="4581727" y="649480"/>
          <a:ext cx="3025303" cy="5546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9128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A97CC1-864B-1913-031D-0B68D3216C13}"/>
              </a:ext>
            </a:extLst>
          </p:cNvPr>
          <p:cNvSpPr>
            <a:spLocks noGrp="1"/>
          </p:cNvSpPr>
          <p:nvPr>
            <p:ph type="title"/>
          </p:nvPr>
        </p:nvSpPr>
        <p:spPr>
          <a:xfrm>
            <a:off x="1136397" y="502020"/>
            <a:ext cx="5323715" cy="1642970"/>
          </a:xfrm>
        </p:spPr>
        <p:txBody>
          <a:bodyPr vert="horz" lIns="91440" tIns="45720" rIns="91440" bIns="45720" rtlCol="0" anchor="b">
            <a:normAutofit/>
          </a:bodyPr>
          <a:lstStyle/>
          <a:p>
            <a:r>
              <a:rPr lang="en-US" sz="4000" kern="1200" dirty="0">
                <a:solidFill>
                  <a:schemeClr val="tx1"/>
                </a:solidFill>
                <a:latin typeface="+mj-lt"/>
                <a:ea typeface="+mj-ea"/>
                <a:cs typeface="+mj-cs"/>
              </a:rPr>
              <a:t>Tennessee Senate Fight</a:t>
            </a:r>
          </a:p>
        </p:txBody>
      </p:sp>
      <p:sp>
        <p:nvSpPr>
          <p:cNvPr id="4" name="Text Placeholder 3">
            <a:extLst>
              <a:ext uri="{FF2B5EF4-FFF2-40B4-BE49-F238E27FC236}">
                <a16:creationId xmlns:a16="http://schemas.microsoft.com/office/drawing/2014/main" id="{FCF0C70B-BDA2-07BD-E9FE-6B27DEBC99C0}"/>
              </a:ext>
            </a:extLst>
          </p:cNvPr>
          <p:cNvSpPr>
            <a:spLocks noGrp="1"/>
          </p:cNvSpPr>
          <p:nvPr>
            <p:ph type="body" sz="half" idx="2"/>
          </p:nvPr>
        </p:nvSpPr>
        <p:spPr>
          <a:xfrm>
            <a:off x="1144923" y="2405894"/>
            <a:ext cx="5315189" cy="3535083"/>
          </a:xfrm>
        </p:spPr>
        <p:txBody>
          <a:bodyPr vert="horz" lIns="91440" tIns="45720" rIns="91440" bIns="45720" rtlCol="0" anchor="t">
            <a:normAutofit/>
          </a:bodyPr>
          <a:lstStyle/>
          <a:p>
            <a:pPr indent="-228600">
              <a:buFont typeface="Arial" panose="020B0604020202020204" pitchFamily="34" charset="0"/>
              <a:buChar char="•"/>
            </a:pPr>
            <a:r>
              <a:rPr lang="en-US" sz="2000" dirty="0"/>
              <a:t>Examined the David Webb evidence</a:t>
            </a:r>
          </a:p>
          <a:p>
            <a:pPr indent="-228600">
              <a:buFont typeface="Arial" panose="020B0604020202020204" pitchFamily="34" charset="0"/>
              <a:buChar char="•"/>
            </a:pPr>
            <a:r>
              <a:rPr lang="en-US" sz="2000" dirty="0"/>
              <a:t>Prepared Bill to </a:t>
            </a:r>
            <a:r>
              <a:rPr lang="en-US" sz="2000" dirty="0" err="1"/>
              <a:t>prioritise</a:t>
            </a:r>
            <a:r>
              <a:rPr lang="en-US" sz="2000" dirty="0"/>
              <a:t> Entitlement holders</a:t>
            </a:r>
          </a:p>
          <a:p>
            <a:pPr indent="-228600">
              <a:buFont typeface="Arial" panose="020B0604020202020204" pitchFamily="34" charset="0"/>
              <a:buChar char="•"/>
            </a:pPr>
            <a:r>
              <a:rPr lang="en-US" sz="2000" dirty="0"/>
              <a:t>Faced Banking lobby threat of State isolation</a:t>
            </a:r>
          </a:p>
          <a:p>
            <a:pPr indent="-228600">
              <a:buFont typeface="Arial" panose="020B0604020202020204" pitchFamily="34" charset="0"/>
              <a:buChar char="•"/>
            </a:pPr>
            <a:r>
              <a:rPr lang="en-US" sz="2000" dirty="0"/>
              <a:t>Game on versus Fed and BIS as news spreads</a:t>
            </a:r>
          </a:p>
          <a:p>
            <a:pPr indent="-228600">
              <a:buFont typeface="Arial" panose="020B0604020202020204" pitchFamily="34" charset="0"/>
              <a:buChar char="•"/>
            </a:pPr>
            <a:r>
              <a:rPr lang="en-US" sz="2000" dirty="0"/>
              <a:t>Unanimous vote in </a:t>
            </a:r>
            <a:r>
              <a:rPr lang="en-US" sz="2000" dirty="0" err="1"/>
              <a:t>favour</a:t>
            </a:r>
            <a:r>
              <a:rPr lang="en-US" sz="2000" dirty="0"/>
              <a:t>, no bi-partisanship</a:t>
            </a:r>
          </a:p>
          <a:p>
            <a:endParaRPr lang="en-US" sz="2000" dirty="0"/>
          </a:p>
        </p:txBody>
      </p:sp>
      <p:sp>
        <p:nvSpPr>
          <p:cNvPr id="1035" name="Rectangle 1034">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9" name="Rectangle 1038">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1" name="Rectangle 1040">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Flag of Tennessee - Wikipedia">
            <a:extLst>
              <a:ext uri="{FF2B5EF4-FFF2-40B4-BE49-F238E27FC236}">
                <a16:creationId xmlns:a16="http://schemas.microsoft.com/office/drawing/2014/main" id="{60AC0D4B-D195-6852-4ED2-2200B3920EE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075967" y="2193787"/>
            <a:ext cx="4170530" cy="250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174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Hannah Arendt and the current crisis in ChatGPTian Education.">
            <a:extLst>
              <a:ext uri="{FF2B5EF4-FFF2-40B4-BE49-F238E27FC236}">
                <a16:creationId xmlns:a16="http://schemas.microsoft.com/office/drawing/2014/main" id="{09F25BA1-5799-9008-85BF-9550A0B77AD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761" b="228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057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0F5EBB-0638-C5E4-84F2-CB96445830C1}"/>
              </a:ext>
            </a:extLst>
          </p:cNvPr>
          <p:cNvSpPr>
            <a:spLocks noGrp="1"/>
          </p:cNvSpPr>
          <p:nvPr>
            <p:ph type="title"/>
          </p:nvPr>
        </p:nvSpPr>
        <p:spPr>
          <a:xfrm>
            <a:off x="1088571" y="580571"/>
            <a:ext cx="4369250" cy="1197429"/>
          </a:xfrm>
        </p:spPr>
        <p:txBody>
          <a:bodyPr vert="horz" lIns="91440" tIns="45720" rIns="91440" bIns="45720" rtlCol="0" anchor="ctr">
            <a:normAutofit fontScale="90000"/>
          </a:bodyPr>
          <a:lstStyle/>
          <a:p>
            <a:r>
              <a:rPr lang="en-US" sz="4100" dirty="0"/>
              <a:t>The Psychology of Totalitarianism by Mattias Desmet</a:t>
            </a:r>
          </a:p>
        </p:txBody>
      </p:sp>
      <p:sp>
        <p:nvSpPr>
          <p:cNvPr id="3" name="Content Placeholder 2">
            <a:extLst>
              <a:ext uri="{FF2B5EF4-FFF2-40B4-BE49-F238E27FC236}">
                <a16:creationId xmlns:a16="http://schemas.microsoft.com/office/drawing/2014/main" id="{C44F0507-C0D1-4C1E-42C0-4D7AB68017C0}"/>
              </a:ext>
            </a:extLst>
          </p:cNvPr>
          <p:cNvSpPr>
            <a:spLocks noGrp="1"/>
          </p:cNvSpPr>
          <p:nvPr>
            <p:ph idx="1"/>
          </p:nvPr>
        </p:nvSpPr>
        <p:spPr>
          <a:xfrm>
            <a:off x="838200" y="2333297"/>
            <a:ext cx="4619621" cy="3843666"/>
          </a:xfrm>
        </p:spPr>
        <p:txBody>
          <a:bodyPr vert="horz" lIns="91440" tIns="45720" rIns="91440" bIns="45720" rtlCol="0">
            <a:normAutofit/>
          </a:bodyPr>
          <a:lstStyle/>
          <a:p>
            <a:r>
              <a:rPr lang="en-US" sz="1200" dirty="0">
                <a:solidFill>
                  <a:schemeClr val="tx1"/>
                </a:solidFill>
              </a:rPr>
              <a:t>Grounded in lifelong studies by Hanah Arendt includes the banality of evil, </a:t>
            </a:r>
            <a:r>
              <a:rPr lang="en-US" sz="1200" i="1" dirty="0">
                <a:solidFill>
                  <a:schemeClr val="tx1"/>
                </a:solidFill>
              </a:rPr>
              <a:t>Eichmann in Jerusalem 1963</a:t>
            </a:r>
          </a:p>
          <a:p>
            <a:r>
              <a:rPr lang="en-US" sz="1200" dirty="0">
                <a:solidFill>
                  <a:schemeClr val="tx1"/>
                </a:solidFill>
              </a:rPr>
              <a:t>Two pillars, utopian vision coupled to overwhelming fear so personal freedom is sacrificed for safety</a:t>
            </a:r>
          </a:p>
          <a:p>
            <a:r>
              <a:rPr lang="en-US" sz="1200" dirty="0">
                <a:solidFill>
                  <a:schemeClr val="tx1"/>
                </a:solidFill>
              </a:rPr>
              <a:t>Human murmuration and abdication of individualism</a:t>
            </a:r>
          </a:p>
          <a:p>
            <a:r>
              <a:rPr lang="en-US" sz="1200" dirty="0">
                <a:solidFill>
                  <a:schemeClr val="tx1"/>
                </a:solidFill>
              </a:rPr>
              <a:t>Surveillance society well underway before C19, foundation to Western style Social Credit System</a:t>
            </a:r>
          </a:p>
          <a:p>
            <a:r>
              <a:rPr lang="en-US" sz="1200" dirty="0">
                <a:solidFill>
                  <a:schemeClr val="tx1"/>
                </a:solidFill>
              </a:rPr>
              <a:t>Tyranny of micro rules to reduce feelings of anxiety from taking risk</a:t>
            </a:r>
          </a:p>
          <a:p>
            <a:r>
              <a:rPr lang="en-US" sz="1200" dirty="0">
                <a:solidFill>
                  <a:schemeClr val="tx1"/>
                </a:solidFill>
              </a:rPr>
              <a:t>Proclivity to surrender critical thinking and identify with cancel culture mobs on social media.</a:t>
            </a:r>
          </a:p>
          <a:p>
            <a:r>
              <a:rPr lang="en-US" sz="1200" dirty="0">
                <a:solidFill>
                  <a:schemeClr val="tx1"/>
                </a:solidFill>
              </a:rPr>
              <a:t>20 public executions Tsarist Russia. Post Revolution 540 rising to 12,000 to 1937, 600,000 afterwards</a:t>
            </a:r>
          </a:p>
          <a:p>
            <a:pPr marL="0" indent="0">
              <a:buNone/>
            </a:pPr>
            <a:r>
              <a:rPr lang="en-US" sz="1200" dirty="0">
                <a:solidFill>
                  <a:schemeClr val="tx1"/>
                </a:solidFill>
              </a:rPr>
              <a:t>“</a:t>
            </a:r>
            <a:r>
              <a:rPr lang="en-US" sz="1200" b="1" i="1" dirty="0">
                <a:solidFill>
                  <a:schemeClr val="tx1"/>
                </a:solidFill>
              </a:rPr>
              <a:t>The moment Arendt had anticipated in 1951 seems to be rapidly approaching; the emergence of a new totalitarian system led not by ‘ringleaders’ like Stalin or Hitler but by dull bureaucrats and technocrats</a:t>
            </a:r>
            <a:r>
              <a:rPr lang="en-US" sz="1100" b="1" i="1" dirty="0">
                <a:solidFill>
                  <a:schemeClr val="tx1"/>
                </a:solidFill>
              </a:rPr>
              <a:t>”</a:t>
            </a:r>
          </a:p>
          <a:p>
            <a:endParaRPr lang="en-US" sz="1100" dirty="0">
              <a:solidFill>
                <a:schemeClr val="tx1"/>
              </a:solidFill>
            </a:endParaRPr>
          </a:p>
          <a:p>
            <a:pPr marL="0"/>
            <a:endParaRPr lang="en-US" sz="1100" dirty="0">
              <a:solidFill>
                <a:schemeClr val="tx1"/>
              </a:solidFill>
            </a:endParaRPr>
          </a:p>
          <a:p>
            <a:endParaRPr lang="en-US" sz="1100" dirty="0">
              <a:solidFill>
                <a:schemeClr val="tx1"/>
              </a:solidFill>
            </a:endParaRPr>
          </a:p>
          <a:p>
            <a:endParaRPr lang="en-US" sz="1100" dirty="0">
              <a:solidFill>
                <a:schemeClr val="tx1"/>
              </a:solidFill>
            </a:endParaRPr>
          </a:p>
        </p:txBody>
      </p:sp>
      <p:pic>
        <p:nvPicPr>
          <p:cNvPr id="5" name="Picture 4">
            <a:extLst>
              <a:ext uri="{FF2B5EF4-FFF2-40B4-BE49-F238E27FC236}">
                <a16:creationId xmlns:a16="http://schemas.microsoft.com/office/drawing/2014/main" id="{4E8BF897-8818-2703-E374-FE848ADD64E5}"/>
              </a:ext>
            </a:extLst>
          </p:cNvPr>
          <p:cNvPicPr>
            <a:picLocks noChangeAspect="1"/>
          </p:cNvPicPr>
          <p:nvPr/>
        </p:nvPicPr>
        <p:blipFill rotWithShape="1">
          <a:blip r:embed="rId2"/>
          <a:srcRect l="14196" r="2059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447661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D6A15D-0E59-21C4-8B8B-F71C10272BDF}"/>
              </a:ext>
            </a:extLst>
          </p:cNvPr>
          <p:cNvSpPr>
            <a:spLocks noGrp="1"/>
          </p:cNvSpPr>
          <p:nvPr>
            <p:ph type="title"/>
          </p:nvPr>
        </p:nvSpPr>
        <p:spPr>
          <a:xfrm>
            <a:off x="853753" y="108856"/>
            <a:ext cx="6002110" cy="1495425"/>
          </a:xfrm>
        </p:spPr>
        <p:txBody>
          <a:bodyPr vert="horz" lIns="91440" tIns="45720" rIns="91440" bIns="45720" rtlCol="0" anchor="ctr">
            <a:normAutofit/>
          </a:bodyPr>
          <a:lstStyle/>
          <a:p>
            <a:r>
              <a:rPr lang="en-US" sz="4000" dirty="0"/>
              <a:t>Four Conditions for Mass Formation</a:t>
            </a:r>
          </a:p>
        </p:txBody>
      </p:sp>
      <p:sp>
        <p:nvSpPr>
          <p:cNvPr id="3" name="Content Placeholder 2">
            <a:extLst>
              <a:ext uri="{FF2B5EF4-FFF2-40B4-BE49-F238E27FC236}">
                <a16:creationId xmlns:a16="http://schemas.microsoft.com/office/drawing/2014/main" id="{431C3D1F-6DD2-584E-5955-A0F999545FA7}"/>
              </a:ext>
            </a:extLst>
          </p:cNvPr>
          <p:cNvSpPr>
            <a:spLocks noGrp="1"/>
          </p:cNvSpPr>
          <p:nvPr>
            <p:ph idx="1"/>
          </p:nvPr>
        </p:nvSpPr>
        <p:spPr>
          <a:xfrm>
            <a:off x="836680" y="1545771"/>
            <a:ext cx="6002110" cy="5203373"/>
          </a:xfrm>
        </p:spPr>
        <p:txBody>
          <a:bodyPr vert="horz" lIns="91440" tIns="45720" rIns="91440" bIns="45720" rtlCol="0">
            <a:normAutofit/>
          </a:bodyPr>
          <a:lstStyle/>
          <a:p>
            <a:pPr marL="0" indent="0">
              <a:buNone/>
            </a:pPr>
            <a:r>
              <a:rPr lang="en-US" sz="1000" dirty="0">
                <a:solidFill>
                  <a:schemeClr val="tx1"/>
                </a:solidFill>
              </a:rPr>
              <a:t>1</a:t>
            </a:r>
            <a:r>
              <a:rPr lang="en-US" sz="1400" dirty="0">
                <a:solidFill>
                  <a:schemeClr val="tx1"/>
                </a:solidFill>
              </a:rPr>
              <a:t>. </a:t>
            </a:r>
            <a:r>
              <a:rPr lang="en-US" sz="1400" dirty="0" err="1">
                <a:solidFill>
                  <a:schemeClr val="tx1"/>
                </a:solidFill>
              </a:rPr>
              <a:t>Generalised</a:t>
            </a:r>
            <a:r>
              <a:rPr lang="en-US" sz="1400" dirty="0">
                <a:solidFill>
                  <a:schemeClr val="tx1"/>
                </a:solidFill>
              </a:rPr>
              <a:t> </a:t>
            </a:r>
            <a:r>
              <a:rPr lang="en-US" sz="1400" b="1" dirty="0">
                <a:solidFill>
                  <a:schemeClr val="tx1"/>
                </a:solidFill>
              </a:rPr>
              <a:t>loneliness</a:t>
            </a:r>
            <a:r>
              <a:rPr lang="en-US" sz="1400" dirty="0">
                <a:solidFill>
                  <a:schemeClr val="tx1"/>
                </a:solidFill>
              </a:rPr>
              <a:t> and </a:t>
            </a:r>
            <a:r>
              <a:rPr lang="en-US" sz="1400" b="1" dirty="0">
                <a:solidFill>
                  <a:schemeClr val="tx1"/>
                </a:solidFill>
              </a:rPr>
              <a:t>isolation</a:t>
            </a:r>
            <a:r>
              <a:rPr lang="en-US" sz="1400" dirty="0">
                <a:solidFill>
                  <a:schemeClr val="tx1"/>
                </a:solidFill>
              </a:rPr>
              <a:t>. No one answers the phone anymore. </a:t>
            </a:r>
          </a:p>
          <a:p>
            <a:pPr marL="0" indent="0">
              <a:buNone/>
            </a:pPr>
            <a:r>
              <a:rPr lang="en-US" sz="1400" dirty="0">
                <a:solidFill>
                  <a:schemeClr val="tx1"/>
                </a:solidFill>
              </a:rPr>
              <a:t>2. Feeling of </a:t>
            </a:r>
            <a:r>
              <a:rPr lang="en-US" sz="1400" b="1" dirty="0">
                <a:solidFill>
                  <a:schemeClr val="tx1"/>
                </a:solidFill>
              </a:rPr>
              <a:t>meaninglessness</a:t>
            </a:r>
            <a:r>
              <a:rPr lang="en-US" sz="1400" dirty="0">
                <a:solidFill>
                  <a:schemeClr val="tx1"/>
                </a:solidFill>
              </a:rPr>
              <a:t> and </a:t>
            </a:r>
            <a:r>
              <a:rPr lang="en-US" sz="1400" b="1" dirty="0">
                <a:solidFill>
                  <a:schemeClr val="tx1"/>
                </a:solidFill>
              </a:rPr>
              <a:t>disengagement</a:t>
            </a:r>
            <a:r>
              <a:rPr lang="en-US" sz="1400" dirty="0">
                <a:solidFill>
                  <a:schemeClr val="tx1"/>
                </a:solidFill>
              </a:rPr>
              <a:t>, </a:t>
            </a:r>
            <a:r>
              <a:rPr lang="en-US" sz="1400" b="1" dirty="0">
                <a:solidFill>
                  <a:schemeClr val="tx1"/>
                </a:solidFill>
              </a:rPr>
              <a:t>sleepwalking through life</a:t>
            </a:r>
          </a:p>
          <a:p>
            <a:pPr marL="0" indent="0">
              <a:buNone/>
            </a:pPr>
            <a:r>
              <a:rPr lang="en-US" sz="1400" dirty="0">
                <a:solidFill>
                  <a:schemeClr val="tx1"/>
                </a:solidFill>
              </a:rPr>
              <a:t>3. Elevated levels of </a:t>
            </a:r>
            <a:r>
              <a:rPr lang="en-US" sz="1400" b="1" dirty="0">
                <a:solidFill>
                  <a:schemeClr val="tx1"/>
                </a:solidFill>
              </a:rPr>
              <a:t>Free-Floating Anxiety</a:t>
            </a:r>
            <a:r>
              <a:rPr lang="en-US" sz="1400" dirty="0">
                <a:solidFill>
                  <a:schemeClr val="tx1"/>
                </a:solidFill>
              </a:rPr>
              <a:t>, an anxiety without an apparent object</a:t>
            </a:r>
          </a:p>
          <a:p>
            <a:pPr marL="0" indent="0">
              <a:buNone/>
            </a:pPr>
            <a:r>
              <a:rPr lang="en-US" sz="1400" dirty="0">
                <a:solidFill>
                  <a:schemeClr val="tx1"/>
                </a:solidFill>
              </a:rPr>
              <a:t>4. Free-Floating </a:t>
            </a:r>
            <a:r>
              <a:rPr lang="en-US" sz="1400" b="1" dirty="0">
                <a:solidFill>
                  <a:schemeClr val="tx1"/>
                </a:solidFill>
              </a:rPr>
              <a:t>Frustration, Irritability</a:t>
            </a:r>
            <a:r>
              <a:rPr lang="en-US" sz="1400" dirty="0">
                <a:solidFill>
                  <a:schemeClr val="tx1"/>
                </a:solidFill>
              </a:rPr>
              <a:t> and </a:t>
            </a:r>
            <a:r>
              <a:rPr lang="en-US" sz="1400" b="1" dirty="0">
                <a:solidFill>
                  <a:schemeClr val="tx1"/>
                </a:solidFill>
              </a:rPr>
              <a:t>Unvented Anger</a:t>
            </a:r>
          </a:p>
          <a:p>
            <a:pPr marL="0"/>
            <a:endParaRPr lang="en-US" sz="1400" dirty="0">
              <a:solidFill>
                <a:schemeClr val="tx1"/>
              </a:solidFill>
            </a:endParaRPr>
          </a:p>
          <a:p>
            <a:pPr>
              <a:buFont typeface="Wingdings" panose="05000000000000000000" pitchFamily="2" charset="2"/>
              <a:buChar char="ü"/>
            </a:pPr>
            <a:r>
              <a:rPr lang="en-US" sz="1400" dirty="0">
                <a:solidFill>
                  <a:schemeClr val="tx1"/>
                </a:solidFill>
              </a:rPr>
              <a:t>For Mass Formation about 1/4 of public feel this way, thus vulnerable to turn their anger on fake culprits; Kulaks, Jews, the Virus </a:t>
            </a:r>
            <a:r>
              <a:rPr lang="en-US" sz="1400" dirty="0" err="1">
                <a:solidFill>
                  <a:schemeClr val="tx1"/>
                </a:solidFill>
              </a:rPr>
              <a:t>Unvaxxed</a:t>
            </a:r>
            <a:endParaRPr lang="en-US" sz="1400" dirty="0">
              <a:solidFill>
                <a:schemeClr val="tx1"/>
              </a:solidFill>
            </a:endParaRPr>
          </a:p>
          <a:p>
            <a:pPr>
              <a:buFont typeface="Wingdings" panose="05000000000000000000" pitchFamily="2" charset="2"/>
              <a:buChar char="ü"/>
            </a:pPr>
            <a:r>
              <a:rPr lang="en-US" sz="1400" dirty="0">
                <a:solidFill>
                  <a:schemeClr val="tx1"/>
                </a:solidFill>
              </a:rPr>
              <a:t>Facts and Counter Science becomes irrelevant, it is about showing zealous compliance to the new regime.</a:t>
            </a:r>
          </a:p>
          <a:p>
            <a:pPr>
              <a:buFont typeface="Wingdings" panose="05000000000000000000" pitchFamily="2" charset="2"/>
              <a:buChar char="ü"/>
            </a:pPr>
            <a:r>
              <a:rPr lang="en-US" sz="1400" dirty="0">
                <a:solidFill>
                  <a:schemeClr val="tx1"/>
                </a:solidFill>
              </a:rPr>
              <a:t>The middle 40% to 60% go along but keep the head down, compromised or fearful.</a:t>
            </a:r>
          </a:p>
          <a:p>
            <a:pPr>
              <a:buFont typeface="Wingdings" panose="05000000000000000000" pitchFamily="2" charset="2"/>
              <a:buChar char="ü"/>
            </a:pPr>
            <a:r>
              <a:rPr lang="en-US" sz="1400" dirty="0">
                <a:solidFill>
                  <a:schemeClr val="tx1"/>
                </a:solidFill>
              </a:rPr>
              <a:t>Up to 20% see through it, becoming the targets, for vilification, ridicule or mass murder per 20</a:t>
            </a:r>
            <a:r>
              <a:rPr lang="en-US" sz="1400" baseline="30000" dirty="0">
                <a:solidFill>
                  <a:schemeClr val="tx1"/>
                </a:solidFill>
              </a:rPr>
              <a:t>th</a:t>
            </a:r>
            <a:r>
              <a:rPr lang="en-US" sz="1400" dirty="0">
                <a:solidFill>
                  <a:schemeClr val="tx1"/>
                </a:solidFill>
              </a:rPr>
              <a:t> century totalitarianism</a:t>
            </a:r>
          </a:p>
          <a:p>
            <a:pPr>
              <a:buFont typeface="Wingdings" panose="05000000000000000000" pitchFamily="2" charset="2"/>
              <a:buChar char="ü"/>
            </a:pPr>
            <a:r>
              <a:rPr lang="en-US" sz="1400" dirty="0">
                <a:solidFill>
                  <a:schemeClr val="tx1"/>
                </a:solidFill>
              </a:rPr>
              <a:t>Narrowed field of attention, like looking through a keyhole</a:t>
            </a:r>
          </a:p>
          <a:p>
            <a:pPr>
              <a:buFont typeface="Wingdings" panose="05000000000000000000" pitchFamily="2" charset="2"/>
              <a:buChar char="ü"/>
            </a:pPr>
            <a:r>
              <a:rPr lang="en-US" sz="1400" dirty="0">
                <a:solidFill>
                  <a:schemeClr val="tx1"/>
                </a:solidFill>
              </a:rPr>
              <a:t>Totalitarians attack all societal bonds including family. </a:t>
            </a:r>
          </a:p>
          <a:p>
            <a:pPr marL="57150" indent="-285750">
              <a:buFont typeface="Wingdings" panose="05000000000000000000" pitchFamily="2" charset="2"/>
              <a:buChar char="ü"/>
            </a:pPr>
            <a:endParaRPr lang="en-US" sz="1400" dirty="0">
              <a:solidFill>
                <a:schemeClr val="tx1"/>
              </a:solidFill>
            </a:endParaRPr>
          </a:p>
          <a:p>
            <a:pPr marL="0" indent="0">
              <a:buNone/>
            </a:pPr>
            <a:r>
              <a:rPr lang="en-US" sz="1400" dirty="0">
                <a:solidFill>
                  <a:schemeClr val="tx1"/>
                </a:solidFill>
              </a:rPr>
              <a:t>     </a:t>
            </a:r>
          </a:p>
          <a:p>
            <a:pPr marL="0"/>
            <a:endParaRPr lang="en-US" sz="1000" dirty="0">
              <a:solidFill>
                <a:schemeClr val="tx1"/>
              </a:solidFill>
            </a:endParaRPr>
          </a:p>
        </p:txBody>
      </p:sp>
      <p:pic>
        <p:nvPicPr>
          <p:cNvPr id="18" name="Picture 17">
            <a:extLst>
              <a:ext uri="{FF2B5EF4-FFF2-40B4-BE49-F238E27FC236}">
                <a16:creationId xmlns:a16="http://schemas.microsoft.com/office/drawing/2014/main" id="{4B24E326-1D1C-50F8-23FE-8DF4F156C12A}"/>
              </a:ext>
            </a:extLst>
          </p:cNvPr>
          <p:cNvPicPr>
            <a:picLocks noChangeAspect="1"/>
          </p:cNvPicPr>
          <p:nvPr/>
        </p:nvPicPr>
        <p:blipFill rotWithShape="1">
          <a:blip r:embed="rId2"/>
          <a:srcRect l="14142" r="20339"/>
          <a:stretch/>
        </p:blipFill>
        <p:spPr>
          <a:xfrm>
            <a:off x="7199440" y="10"/>
            <a:ext cx="4992560" cy="6857990"/>
          </a:xfrm>
          <a:prstGeom prst="rect">
            <a:avLst/>
          </a:prstGeom>
          <a:effectLst/>
        </p:spPr>
      </p:pic>
    </p:spTree>
    <p:extLst>
      <p:ext uri="{BB962C8B-B14F-4D97-AF65-F5344CB8AC3E}">
        <p14:creationId xmlns:p14="http://schemas.microsoft.com/office/powerpoint/2010/main" val="2794795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6" name="Rectangle 35">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3FB13B-2758-B681-D550-5AFDE2B53684}"/>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en-US" sz="4000"/>
              <a:t>BioWeapon the Back Story</a:t>
            </a:r>
          </a:p>
        </p:txBody>
      </p:sp>
      <p:sp>
        <p:nvSpPr>
          <p:cNvPr id="28" name="Content Placeholder 3">
            <a:extLst>
              <a:ext uri="{FF2B5EF4-FFF2-40B4-BE49-F238E27FC236}">
                <a16:creationId xmlns:a16="http://schemas.microsoft.com/office/drawing/2014/main" id="{52836C49-E3BC-8543-5DF7-E7340F7D5950}"/>
              </a:ext>
            </a:extLst>
          </p:cNvPr>
          <p:cNvSpPr>
            <a:spLocks noGrp="1"/>
          </p:cNvSpPr>
          <p:nvPr>
            <p:ph idx="1"/>
          </p:nvPr>
        </p:nvSpPr>
        <p:spPr>
          <a:xfrm>
            <a:off x="761802" y="2743200"/>
            <a:ext cx="4646905" cy="3613149"/>
          </a:xfrm>
        </p:spPr>
        <p:txBody>
          <a:bodyPr vert="horz" lIns="91440" tIns="45720" rIns="91440" bIns="45720" rtlCol="0" anchor="ctr">
            <a:normAutofit/>
          </a:bodyPr>
          <a:lstStyle/>
          <a:p>
            <a:r>
              <a:rPr lang="en-US" sz="1400" dirty="0">
                <a:solidFill>
                  <a:schemeClr val="tx1"/>
                </a:solidFill>
              </a:rPr>
              <a:t>1347 port city Caffa, Black Sea, now Feodosia Crimea</a:t>
            </a:r>
          </a:p>
          <a:p>
            <a:r>
              <a:rPr lang="en-US" sz="1400" dirty="0">
                <a:solidFill>
                  <a:schemeClr val="tx1"/>
                </a:solidFill>
              </a:rPr>
              <a:t>1763 Fort Pitt, present day Pittsburgh</a:t>
            </a:r>
          </a:p>
          <a:p>
            <a:r>
              <a:rPr lang="en-US" sz="1400" dirty="0">
                <a:solidFill>
                  <a:schemeClr val="tx1"/>
                </a:solidFill>
              </a:rPr>
              <a:t>World War I Trench Warfare</a:t>
            </a:r>
          </a:p>
          <a:p>
            <a:r>
              <a:rPr lang="en-US" sz="1400" dirty="0">
                <a:solidFill>
                  <a:schemeClr val="tx1"/>
                </a:solidFill>
              </a:rPr>
              <a:t>1925 Geneva Protocol</a:t>
            </a:r>
          </a:p>
          <a:p>
            <a:r>
              <a:rPr lang="en-US" sz="1400" dirty="0">
                <a:solidFill>
                  <a:schemeClr val="tx1"/>
                </a:solidFill>
              </a:rPr>
              <a:t>1943 Fort Detrick Maryland US Army Biological Warfare Lab</a:t>
            </a:r>
          </a:p>
          <a:p>
            <a:r>
              <a:rPr lang="en-US" sz="1400" dirty="0">
                <a:solidFill>
                  <a:schemeClr val="tx1"/>
                </a:solidFill>
              </a:rPr>
              <a:t>1961-1971 Vietnam, Agent Orange, highly toxic dioxin</a:t>
            </a:r>
          </a:p>
          <a:p>
            <a:r>
              <a:rPr lang="en-US" sz="1400" dirty="0">
                <a:solidFill>
                  <a:schemeClr val="tx1"/>
                </a:solidFill>
              </a:rPr>
              <a:t>1975 Biological Weapons Convention gives loophole to Gain-of-Function (Dual Purpose)</a:t>
            </a:r>
          </a:p>
          <a:p>
            <a:r>
              <a:rPr lang="en-US" sz="1400" dirty="0">
                <a:solidFill>
                  <a:schemeClr val="tx1"/>
                </a:solidFill>
              </a:rPr>
              <a:t>1990 Gulf War, Anthrax Vaccine to US troops. Gulf War Syndrome</a:t>
            </a:r>
          </a:p>
        </p:txBody>
      </p:sp>
      <p:pic>
        <p:nvPicPr>
          <p:cNvPr id="29" name="Picture 28">
            <a:extLst>
              <a:ext uri="{FF2B5EF4-FFF2-40B4-BE49-F238E27FC236}">
                <a16:creationId xmlns:a16="http://schemas.microsoft.com/office/drawing/2014/main" id="{D47ED52D-D0C2-27E6-2399-D8363132C188}"/>
              </a:ext>
            </a:extLst>
          </p:cNvPr>
          <p:cNvPicPr>
            <a:picLocks noChangeAspect="1"/>
          </p:cNvPicPr>
          <p:nvPr/>
        </p:nvPicPr>
        <p:blipFill rotWithShape="1">
          <a:blip r:embed="rId2"/>
          <a:srcRect l="13782" r="27485" b="-1"/>
          <a:stretch/>
        </p:blipFill>
        <p:spPr>
          <a:xfrm>
            <a:off x="6096000" y="1"/>
            <a:ext cx="6102825" cy="6858000"/>
          </a:xfrm>
          <a:prstGeom prst="rect">
            <a:avLst/>
          </a:prstGeom>
        </p:spPr>
      </p:pic>
    </p:spTree>
    <p:extLst>
      <p:ext uri="{BB962C8B-B14F-4D97-AF65-F5344CB8AC3E}">
        <p14:creationId xmlns:p14="http://schemas.microsoft.com/office/powerpoint/2010/main" val="1671494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8" name="Rectangle 1057">
            <a:extLst>
              <a:ext uri="{FF2B5EF4-FFF2-40B4-BE49-F238E27FC236}">
                <a16:creationId xmlns:a16="http://schemas.microsoft.com/office/drawing/2014/main" id="{A061BA2E-A388-41C5-B73A-B0FEB6B10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uke O'Neill: 'Heroes' who developed COVID vaccine win Nobel Prize |  Newstalk">
            <a:extLst>
              <a:ext uri="{FF2B5EF4-FFF2-40B4-BE49-F238E27FC236}">
                <a16:creationId xmlns:a16="http://schemas.microsoft.com/office/drawing/2014/main" id="{D1E84499-A8C6-D977-48B9-9310340255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71" r="26262"/>
          <a:stretch/>
        </p:blipFill>
        <p:spPr bwMode="auto">
          <a:xfrm>
            <a:off x="-1" y="10"/>
            <a:ext cx="6096001"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329E359E-9AA7-81D7-891D-DE70E0627E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577" b="-1"/>
          <a:stretch/>
        </p:blipFill>
        <p:spPr bwMode="auto">
          <a:xfrm>
            <a:off x="6094476" y="10"/>
            <a:ext cx="6094477" cy="6857990"/>
          </a:xfrm>
          <a:prstGeom prst="rect">
            <a:avLst/>
          </a:prstGeom>
          <a:noFill/>
          <a:extLst>
            <a:ext uri="{909E8E84-426E-40DD-AFC4-6F175D3DCCD1}">
              <a14:hiddenFill xmlns:a14="http://schemas.microsoft.com/office/drawing/2010/main">
                <a:solidFill>
                  <a:srgbClr val="FFFFFF"/>
                </a:solidFill>
              </a14:hiddenFill>
            </a:ext>
          </a:extLst>
        </p:spPr>
      </p:pic>
      <p:sp>
        <p:nvSpPr>
          <p:cNvPr id="1059" name="Rectangle 1058">
            <a:extLst>
              <a:ext uri="{FF2B5EF4-FFF2-40B4-BE49-F238E27FC236}">
                <a16:creationId xmlns:a16="http://schemas.microsoft.com/office/drawing/2014/main" id="{76E192A2-3ED3-4081-8A86-A22B51141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152902" y="-1181101"/>
            <a:ext cx="3886200" cy="121920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9823B5-682E-8418-675D-59F65EF8535F}"/>
              </a:ext>
            </a:extLst>
          </p:cNvPr>
          <p:cNvSpPr>
            <a:spLocks noGrp="1"/>
          </p:cNvSpPr>
          <p:nvPr>
            <p:ph type="title"/>
          </p:nvPr>
        </p:nvSpPr>
        <p:spPr>
          <a:xfrm>
            <a:off x="404553" y="3091928"/>
            <a:ext cx="9079991" cy="2387600"/>
          </a:xfrm>
        </p:spPr>
        <p:txBody>
          <a:bodyPr vert="horz" lIns="91440" tIns="45720" rIns="91440" bIns="45720" rtlCol="0" anchor="b">
            <a:normAutofit/>
          </a:bodyPr>
          <a:lstStyle/>
          <a:p>
            <a:r>
              <a:rPr lang="en-US" sz="7200" kern="1200" dirty="0">
                <a:solidFill>
                  <a:schemeClr val="bg1"/>
                </a:solidFill>
                <a:latin typeface="+mj-lt"/>
                <a:ea typeface="+mj-ea"/>
                <a:cs typeface="+mj-cs"/>
              </a:rPr>
              <a:t>Luke’s Twitter 14.8.21</a:t>
            </a:r>
          </a:p>
        </p:txBody>
      </p:sp>
      <p:sp>
        <p:nvSpPr>
          <p:cNvPr id="1060" name="Rectangle: Rounded Corners 1059">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575039"/>
            <a:ext cx="97840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030" name="Content Placeholder 1029">
            <a:extLst>
              <a:ext uri="{FF2B5EF4-FFF2-40B4-BE49-F238E27FC236}">
                <a16:creationId xmlns:a16="http://schemas.microsoft.com/office/drawing/2014/main" id="{A38FFDEB-549B-FF49-7FFA-ACA26EAD8A9A}"/>
              </a:ext>
            </a:extLst>
          </p:cNvPr>
          <p:cNvSpPr>
            <a:spLocks noGrp="1"/>
          </p:cNvSpPr>
          <p:nvPr>
            <p:ph idx="1"/>
          </p:nvPr>
        </p:nvSpPr>
        <p:spPr>
          <a:xfrm>
            <a:off x="-5423405" y="1729641"/>
            <a:ext cx="5092194" cy="4351338"/>
          </a:xfrm>
        </p:spPr>
        <p:txBody>
          <a:bodyPr vert="horz" lIns="91440" tIns="45720" rIns="91440" bIns="45720" rtlCol="0">
            <a:normAutofit/>
          </a:bodyPr>
          <a:lstStyle/>
          <a:p>
            <a:pPr marL="0"/>
            <a:endParaRPr lang="en-US">
              <a:solidFill>
                <a:schemeClr val="tx1"/>
              </a:solidFill>
            </a:endParaRPr>
          </a:p>
          <a:p>
            <a:endParaRPr lang="en-US">
              <a:solidFill>
                <a:schemeClr val="tx1"/>
              </a:solidFill>
            </a:endParaRPr>
          </a:p>
        </p:txBody>
      </p:sp>
    </p:spTree>
    <p:extLst>
      <p:ext uri="{BB962C8B-B14F-4D97-AF65-F5344CB8AC3E}">
        <p14:creationId xmlns:p14="http://schemas.microsoft.com/office/powerpoint/2010/main" val="2760166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99E5BB9-0103-6CEB-71A9-AB746712C6C1}"/>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5400" kern="1200" dirty="0">
                <a:solidFill>
                  <a:schemeClr val="tx1"/>
                </a:solidFill>
                <a:latin typeface="+mj-lt"/>
                <a:ea typeface="+mj-ea"/>
                <a:cs typeface="+mj-cs"/>
              </a:rPr>
              <a:t>  Propaganda Game Plan the Top Ten</a:t>
            </a:r>
          </a:p>
        </p:txBody>
      </p:sp>
      <p:sp>
        <p:nvSpPr>
          <p:cNvPr id="4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0A0C1556-9140-193F-F4FF-FF8E5312AC66}"/>
              </a:ext>
            </a:extLst>
          </p:cNvPr>
          <p:cNvSpPr>
            <a:spLocks noGrp="1"/>
          </p:cNvSpPr>
          <p:nvPr>
            <p:ph idx="1"/>
          </p:nvPr>
        </p:nvSpPr>
        <p:spPr>
          <a:xfrm>
            <a:off x="838199" y="1929383"/>
            <a:ext cx="11002109" cy="4705879"/>
          </a:xfrm>
        </p:spPr>
        <p:txBody>
          <a:bodyPr vert="horz" lIns="91440" tIns="45720" rIns="91440" bIns="45720" rtlCol="0">
            <a:normAutofit/>
          </a:bodyPr>
          <a:lstStyle/>
          <a:p>
            <a:r>
              <a:rPr lang="en-US" dirty="0">
                <a:solidFill>
                  <a:schemeClr val="tx1"/>
                </a:solidFill>
              </a:rPr>
              <a:t>Hype fear, pandemic imminent. Incriminate a pathogen, exaggerate infection rate, warn of mutant strains, stoke hysteria and high anxiety in public</a:t>
            </a:r>
          </a:p>
          <a:p>
            <a:r>
              <a:rPr lang="en-US" dirty="0">
                <a:solidFill>
                  <a:schemeClr val="tx1"/>
                </a:solidFill>
              </a:rPr>
              <a:t>Broadcast big lifestyle changes to protect lives, keep changing to leave public and politicians off balance</a:t>
            </a:r>
          </a:p>
          <a:p>
            <a:r>
              <a:rPr lang="en-US" dirty="0">
                <a:solidFill>
                  <a:schemeClr val="tx1"/>
                </a:solidFill>
              </a:rPr>
              <a:t>Inflate prevalence with bogus amplification of virus and inflate death data</a:t>
            </a:r>
          </a:p>
          <a:p>
            <a:r>
              <a:rPr lang="en-US" dirty="0">
                <a:solidFill>
                  <a:schemeClr val="tx1"/>
                </a:solidFill>
              </a:rPr>
              <a:t>Attack counter science like Great Barrington Declaration, slander dissenters as conspiracy theorists</a:t>
            </a:r>
          </a:p>
          <a:p>
            <a:r>
              <a:rPr lang="en-US" dirty="0">
                <a:solidFill>
                  <a:schemeClr val="tx1"/>
                </a:solidFill>
              </a:rPr>
              <a:t>Trample over informed consent between GPs and patients. There is only ONE solution, TAKE THE JAB</a:t>
            </a:r>
          </a:p>
          <a:p>
            <a:r>
              <a:rPr lang="en-US" dirty="0">
                <a:solidFill>
                  <a:schemeClr val="tx1"/>
                </a:solidFill>
              </a:rPr>
              <a:t>Vilify repurposed drugs like Ivermectin, loading up on Vitamin D, getting fit, losing weight</a:t>
            </a:r>
          </a:p>
          <a:p>
            <a:r>
              <a:rPr lang="en-US" dirty="0">
                <a:solidFill>
                  <a:schemeClr val="tx1"/>
                </a:solidFill>
              </a:rPr>
              <a:t>Focus public money and all resources on uber-profitable new drugs even if dangerous and ineffective</a:t>
            </a:r>
          </a:p>
          <a:p>
            <a:r>
              <a:rPr lang="en-US" dirty="0">
                <a:solidFill>
                  <a:schemeClr val="tx1"/>
                </a:solidFill>
              </a:rPr>
              <a:t>Openly champion Big Pharma and Emergency Use </a:t>
            </a:r>
            <a:r>
              <a:rPr lang="en-US" dirty="0" err="1">
                <a:solidFill>
                  <a:schemeClr val="tx1"/>
                </a:solidFill>
              </a:rPr>
              <a:t>Authorisation</a:t>
            </a:r>
            <a:r>
              <a:rPr lang="en-US" dirty="0">
                <a:solidFill>
                  <a:schemeClr val="tx1"/>
                </a:solidFill>
              </a:rPr>
              <a:t> to FastTrack LAB to JAB</a:t>
            </a:r>
          </a:p>
          <a:p>
            <a:r>
              <a:rPr lang="en-US" dirty="0">
                <a:solidFill>
                  <a:schemeClr val="tx1"/>
                </a:solidFill>
              </a:rPr>
              <a:t>Cite only experts hiding conflicts of interest that can be relied upon to support the narrative</a:t>
            </a:r>
          </a:p>
          <a:p>
            <a:r>
              <a:rPr lang="en-US" dirty="0">
                <a:solidFill>
                  <a:schemeClr val="tx1"/>
                </a:solidFill>
              </a:rPr>
              <a:t>Speak Out Often, repeating the message over and over </a:t>
            </a:r>
          </a:p>
          <a:p>
            <a:pPr marL="0"/>
            <a:endParaRPr lang="en-US" sz="1700" dirty="0">
              <a:solidFill>
                <a:schemeClr val="tx1"/>
              </a:solidFill>
            </a:endParaRPr>
          </a:p>
        </p:txBody>
      </p:sp>
    </p:spTree>
    <p:extLst>
      <p:ext uri="{BB962C8B-B14F-4D97-AF65-F5344CB8AC3E}">
        <p14:creationId xmlns:p14="http://schemas.microsoft.com/office/powerpoint/2010/main" val="170536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arn(inVertical)">
                                      <p:cBhvr>
                                        <p:cTn id="13" dur="500"/>
                                        <p:tgtEl>
                                          <p:spTgt spid="5">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barn(inVertical)">
                                      <p:cBhvr>
                                        <p:cTn id="16" dur="500"/>
                                        <p:tgtEl>
                                          <p:spTgt spid="5">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barn(inVertical)">
                                      <p:cBhvr>
                                        <p:cTn id="19" dur="500"/>
                                        <p:tgtEl>
                                          <p:spTgt spid="5">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barn(inVertical)">
                                      <p:cBhvr>
                                        <p:cTn id="22" dur="500"/>
                                        <p:tgtEl>
                                          <p:spTgt spid="5">
                                            <p:txEl>
                                              <p:pRg st="5" end="5"/>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barn(inVertical)">
                                      <p:cBhvr>
                                        <p:cTn id="25" dur="500"/>
                                        <p:tgtEl>
                                          <p:spTgt spid="5">
                                            <p:txEl>
                                              <p:pRg st="6" end="6"/>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barn(inVertical)">
                                      <p:cBhvr>
                                        <p:cTn id="28" dur="500"/>
                                        <p:tgtEl>
                                          <p:spTgt spid="5">
                                            <p:txEl>
                                              <p:pRg st="7" end="7"/>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barn(inVertical)">
                                      <p:cBhvr>
                                        <p:cTn id="31" dur="500"/>
                                        <p:tgtEl>
                                          <p:spTgt spid="5">
                                            <p:txEl>
                                              <p:pRg st="8" end="8"/>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Effect transition="in" filter="barn(inVertical)">
                                      <p:cBhvr>
                                        <p:cTn id="34"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oblem-Reaction-Solution">
            <a:extLst>
              <a:ext uri="{FF2B5EF4-FFF2-40B4-BE49-F238E27FC236}">
                <a16:creationId xmlns:a16="http://schemas.microsoft.com/office/drawing/2014/main" id="{0B2EE600-A8E7-5C2C-C884-7924915BDCB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56359" y="-3853"/>
            <a:ext cx="9473959" cy="6861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63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blue and green dots&#10;&#10;Description automatically generated">
            <a:extLst>
              <a:ext uri="{FF2B5EF4-FFF2-40B4-BE49-F238E27FC236}">
                <a16:creationId xmlns:a16="http://schemas.microsoft.com/office/drawing/2014/main" id="{574DBA7E-EBA7-D9D6-EFD2-01D3724F9612}"/>
              </a:ext>
            </a:extLst>
          </p:cNvPr>
          <p:cNvPicPr>
            <a:picLocks noChangeAspect="1"/>
          </p:cNvPicPr>
          <p:nvPr/>
        </p:nvPicPr>
        <p:blipFill rotWithShape="1">
          <a:blip r:embed="rId2">
            <a:alphaModFix amt="55000"/>
          </a:blip>
          <a:srcRect b="25000"/>
          <a:stretch/>
        </p:blipFill>
        <p:spPr>
          <a:xfrm>
            <a:off x="20" y="-9107"/>
            <a:ext cx="12191980" cy="6858000"/>
          </a:xfrm>
          <a:prstGeom prst="rect">
            <a:avLst/>
          </a:prstGeom>
        </p:spPr>
      </p:pic>
      <p:sp>
        <p:nvSpPr>
          <p:cNvPr id="2" name="Title 1">
            <a:extLst>
              <a:ext uri="{FF2B5EF4-FFF2-40B4-BE49-F238E27FC236}">
                <a16:creationId xmlns:a16="http://schemas.microsoft.com/office/drawing/2014/main" id="{D1F77138-B5EE-4788-2479-35817699EF80}"/>
              </a:ext>
            </a:extLst>
          </p:cNvPr>
          <p:cNvSpPr>
            <a:spLocks noGrp="1"/>
          </p:cNvSpPr>
          <p:nvPr>
            <p:ph type="title"/>
          </p:nvPr>
        </p:nvSpPr>
        <p:spPr>
          <a:xfrm>
            <a:off x="686834" y="591344"/>
            <a:ext cx="3200400" cy="5585619"/>
          </a:xfrm>
        </p:spPr>
        <p:txBody>
          <a:bodyPr vert="horz" lIns="91440" tIns="45720" rIns="91440" bIns="45720" rtlCol="0" anchor="ctr">
            <a:normAutofit/>
          </a:bodyPr>
          <a:lstStyle/>
          <a:p>
            <a:r>
              <a:rPr lang="en-US" sz="4400">
                <a:solidFill>
                  <a:srgbClr val="FFFFFF"/>
                </a:solidFill>
              </a:rPr>
              <a:t> Eisenhower’s Warning 1961</a:t>
            </a:r>
          </a:p>
        </p:txBody>
      </p:sp>
      <p:sp>
        <p:nvSpPr>
          <p:cNvPr id="18" name="Arc 1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20673DB-FEB3-07E0-2277-184CBF504E16}"/>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en-US" i="1">
                <a:solidFill>
                  <a:srgbClr val="FFFFFF"/>
                </a:solidFill>
                <a:effectLst/>
              </a:rPr>
              <a:t>In the councils of government, we must guard against the acquisition of unwarranted influence, whether sought or unsought, by the military-industrial complex. The potential for the disastrous rise of misplaced power exists and will persist. We must never let the weight of this combination endanger our liberties or democratic processes. We should take nothing for granted. Only an alert and knowledgeable citizenry can compel the proper meshing of the huge industrial and military machinery of defence with our peaceful methods and goals, so that security and liberty may prosper together</a:t>
            </a:r>
            <a:endParaRPr lang="en-US">
              <a:solidFill>
                <a:srgbClr val="FFFFFF"/>
              </a:solidFill>
            </a:endParaRPr>
          </a:p>
        </p:txBody>
      </p:sp>
    </p:spTree>
    <p:extLst>
      <p:ext uri="{BB962C8B-B14F-4D97-AF65-F5344CB8AC3E}">
        <p14:creationId xmlns:p14="http://schemas.microsoft.com/office/powerpoint/2010/main" val="305328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DFE2D-5B23-020A-76D5-EAC69B277A35}"/>
              </a:ext>
            </a:extLst>
          </p:cNvPr>
          <p:cNvSpPr>
            <a:spLocks noGrp="1"/>
          </p:cNvSpPr>
          <p:nvPr>
            <p:ph type="title"/>
          </p:nvPr>
        </p:nvSpPr>
        <p:spPr/>
        <p:txBody>
          <a:bodyPr/>
          <a:lstStyle/>
          <a:p>
            <a:r>
              <a:rPr lang="en-GB" b="1" dirty="0">
                <a:latin typeface="+mn-lt"/>
              </a:rPr>
              <a:t>             </a:t>
            </a:r>
            <a:r>
              <a:rPr lang="en-GB" sz="6000" b="1" dirty="0">
                <a:latin typeface="+mn-lt"/>
              </a:rPr>
              <a:t>Fauci </a:t>
            </a:r>
            <a:r>
              <a:rPr lang="en-GB" sz="6000" b="1" dirty="0">
                <a:solidFill>
                  <a:srgbClr val="474747"/>
                </a:solidFill>
                <a:highlight>
                  <a:srgbClr val="FFFFFF"/>
                </a:highlight>
                <a:latin typeface="+mn-lt"/>
              </a:rPr>
              <a:t>F</a:t>
            </a:r>
            <a:r>
              <a:rPr lang="en-GB" sz="6000" b="1" i="0" dirty="0">
                <a:solidFill>
                  <a:srgbClr val="474747"/>
                </a:solidFill>
                <a:effectLst/>
                <a:highlight>
                  <a:srgbClr val="FFFFFF"/>
                </a:highlight>
                <a:latin typeface="+mn-lt"/>
              </a:rPr>
              <a:t>êted April 2024</a:t>
            </a:r>
            <a:endParaRPr lang="en-GB" sz="6000" b="1" dirty="0">
              <a:latin typeface="+mn-lt"/>
            </a:endParaRPr>
          </a:p>
        </p:txBody>
      </p:sp>
      <p:pic>
        <p:nvPicPr>
          <p:cNvPr id="6" name="Content Placeholder 5" descr="A group of men in suits&#10;&#10;Description automatically generated">
            <a:extLst>
              <a:ext uri="{FF2B5EF4-FFF2-40B4-BE49-F238E27FC236}">
                <a16:creationId xmlns:a16="http://schemas.microsoft.com/office/drawing/2014/main" id="{75F5DCC8-851A-5130-3506-B52A1FFA39A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31070" y="1825625"/>
            <a:ext cx="5229402" cy="4351338"/>
          </a:xfrm>
        </p:spPr>
      </p:pic>
      <p:pic>
        <p:nvPicPr>
          <p:cNvPr id="8" name="Content Placeholder 7" descr="Two men in suits standing in front of a building&#10;&#10;Description automatically generated">
            <a:extLst>
              <a:ext uri="{FF2B5EF4-FFF2-40B4-BE49-F238E27FC236}">
                <a16:creationId xmlns:a16="http://schemas.microsoft.com/office/drawing/2014/main" id="{E437E937-20DC-78C3-F635-095682BEED2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31530" y="1825625"/>
            <a:ext cx="3758329" cy="4013504"/>
          </a:xfrm>
        </p:spPr>
      </p:pic>
    </p:spTree>
    <p:extLst>
      <p:ext uri="{BB962C8B-B14F-4D97-AF65-F5344CB8AC3E}">
        <p14:creationId xmlns:p14="http://schemas.microsoft.com/office/powerpoint/2010/main" val="2447360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F14174-984D-F2CD-72CF-494334D99622}"/>
              </a:ext>
            </a:extLst>
          </p:cNvPr>
          <p:cNvGrpSpPr/>
          <p:nvPr/>
        </p:nvGrpSpPr>
        <p:grpSpPr>
          <a:xfrm>
            <a:off x="3357805" y="0"/>
            <a:ext cx="4885650" cy="6685413"/>
            <a:chOff x="3632200" y="0"/>
            <a:chExt cx="4978400" cy="6983286"/>
          </a:xfrm>
        </p:grpSpPr>
        <p:grpSp>
          <p:nvGrpSpPr>
            <p:cNvPr id="8" name="Group 7">
              <a:extLst>
                <a:ext uri="{FF2B5EF4-FFF2-40B4-BE49-F238E27FC236}">
                  <a16:creationId xmlns:a16="http://schemas.microsoft.com/office/drawing/2014/main" id="{C321BF3A-77C5-4351-9F7B-A4134BAC304D}"/>
                </a:ext>
              </a:extLst>
            </p:cNvPr>
            <p:cNvGrpSpPr/>
            <p:nvPr/>
          </p:nvGrpSpPr>
          <p:grpSpPr>
            <a:xfrm>
              <a:off x="3632200" y="0"/>
              <a:ext cx="4978400" cy="6983286"/>
              <a:chOff x="3632200" y="0"/>
              <a:chExt cx="4978400" cy="6983286"/>
            </a:xfrm>
          </p:grpSpPr>
          <p:pic>
            <p:nvPicPr>
              <p:cNvPr id="2050" name="Picture 2" descr="Checklist Template | PosterMyWall">
                <a:extLst>
                  <a:ext uri="{FF2B5EF4-FFF2-40B4-BE49-F238E27FC236}">
                    <a16:creationId xmlns:a16="http://schemas.microsoft.com/office/drawing/2014/main" id="{78020AF8-D98D-411F-B677-5458A026D5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32200" y="0"/>
                <a:ext cx="4927600" cy="69832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D458A13-0B2B-459A-A17B-881ABAD6C8F4}"/>
                  </a:ext>
                </a:extLst>
              </p:cNvPr>
              <p:cNvSpPr txBox="1"/>
              <p:nvPr/>
            </p:nvSpPr>
            <p:spPr>
              <a:xfrm>
                <a:off x="5008880" y="2370574"/>
                <a:ext cx="29260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Gill Sans MT"/>
                    <a:ea typeface="+mn-ea"/>
                    <a:cs typeface="+mn-cs"/>
                  </a:rPr>
                  <a:t>Powerful Seasonality</a:t>
                </a:r>
              </a:p>
            </p:txBody>
          </p:sp>
          <p:sp>
            <p:nvSpPr>
              <p:cNvPr id="5" name="TextBox 4">
                <a:extLst>
                  <a:ext uri="{FF2B5EF4-FFF2-40B4-BE49-F238E27FC236}">
                    <a16:creationId xmlns:a16="http://schemas.microsoft.com/office/drawing/2014/main" id="{48FE7C86-B7DB-4ADC-8702-E21742DEA237}"/>
                  </a:ext>
                </a:extLst>
              </p:cNvPr>
              <p:cNvSpPr txBox="1"/>
              <p:nvPr/>
            </p:nvSpPr>
            <p:spPr>
              <a:xfrm>
                <a:off x="5008880" y="2014696"/>
                <a:ext cx="29260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Gill Sans MT"/>
                    <a:ea typeface="+mn-ea"/>
                    <a:cs typeface="+mn-cs"/>
                  </a:rPr>
                  <a:t>Gomperz Dynamics</a:t>
                </a:r>
              </a:p>
            </p:txBody>
          </p:sp>
          <p:pic>
            <p:nvPicPr>
              <p:cNvPr id="3076" name="Picture 4" descr="Green Check Mark Png PNG Transparent For Free Download - PngFind">
                <a:extLst>
                  <a:ext uri="{FF2B5EF4-FFF2-40B4-BE49-F238E27FC236}">
                    <a16:creationId xmlns:a16="http://schemas.microsoft.com/office/drawing/2014/main" id="{EB74D666-3723-4299-B6AF-BD6946D3C165}"/>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3125" b="97188" l="938" r="99688"/>
                        </a14:imgEffect>
                      </a14:imgLayer>
                    </a14:imgProps>
                  </a:ext>
                  <a:ext uri="{28A0092B-C50C-407E-A947-70E740481C1C}">
                    <a14:useLocalDpi xmlns:a14="http://schemas.microsoft.com/office/drawing/2010/main"/>
                  </a:ext>
                </a:extLst>
              </a:blip>
              <a:srcRect/>
              <a:stretch>
                <a:fillRect/>
              </a:stretch>
            </p:blipFill>
            <p:spPr bwMode="auto">
              <a:xfrm>
                <a:off x="4384040" y="1974334"/>
                <a:ext cx="396240" cy="3962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Green Check Mark Png PNG Transparent For Free Download - PngFind">
                <a:extLst>
                  <a:ext uri="{FF2B5EF4-FFF2-40B4-BE49-F238E27FC236}">
                    <a16:creationId xmlns:a16="http://schemas.microsoft.com/office/drawing/2014/main" id="{D3B7AF99-64A6-4BBB-9529-24B7B0DDE6EF}"/>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3125" b="97188" l="938" r="99688"/>
                        </a14:imgEffect>
                      </a14:imgLayer>
                    </a14:imgProps>
                  </a:ext>
                  <a:ext uri="{28A0092B-C50C-407E-A947-70E740481C1C}">
                    <a14:useLocalDpi xmlns:a14="http://schemas.microsoft.com/office/drawing/2010/main"/>
                  </a:ext>
                </a:extLst>
              </a:blip>
              <a:srcRect/>
              <a:stretch>
                <a:fillRect/>
              </a:stretch>
            </p:blipFill>
            <p:spPr bwMode="auto">
              <a:xfrm>
                <a:off x="4384040" y="2343666"/>
                <a:ext cx="396240" cy="3962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CF4A89F-2EC2-4A04-AB9D-BEF53F1FF852}"/>
                  </a:ext>
                </a:extLst>
              </p:cNvPr>
              <p:cNvSpPr txBox="1"/>
              <p:nvPr/>
            </p:nvSpPr>
            <p:spPr>
              <a:xfrm>
                <a:off x="5008880" y="2747446"/>
                <a:ext cx="29260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Gill Sans MT"/>
                    <a:ea typeface="+mn-ea"/>
                    <a:cs typeface="+mn-cs"/>
                  </a:rPr>
                  <a:t>~80% De Facto Immune</a:t>
                </a:r>
              </a:p>
            </p:txBody>
          </p:sp>
          <p:pic>
            <p:nvPicPr>
              <p:cNvPr id="21" name="Picture 4" descr="Green Check Mark Png PNG Transparent For Free Download - PngFind">
                <a:extLst>
                  <a:ext uri="{FF2B5EF4-FFF2-40B4-BE49-F238E27FC236}">
                    <a16:creationId xmlns:a16="http://schemas.microsoft.com/office/drawing/2014/main" id="{AD8519C9-D388-4BA9-AC08-F9048F7B48FD}"/>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3125" b="97188" l="938" r="99688"/>
                        </a14:imgEffect>
                      </a14:imgLayer>
                    </a14:imgProps>
                  </a:ext>
                  <a:ext uri="{28A0092B-C50C-407E-A947-70E740481C1C}">
                    <a14:useLocalDpi xmlns:a14="http://schemas.microsoft.com/office/drawing/2010/main"/>
                  </a:ext>
                </a:extLst>
              </a:blip>
              <a:srcRect/>
              <a:stretch>
                <a:fillRect/>
              </a:stretch>
            </p:blipFill>
            <p:spPr bwMode="auto">
              <a:xfrm>
                <a:off x="4396740" y="2707084"/>
                <a:ext cx="396240" cy="3962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AE3932E-906B-4227-B7B3-8060309D58DD}"/>
                  </a:ext>
                </a:extLst>
              </p:cNvPr>
              <p:cNvSpPr txBox="1"/>
              <p:nvPr/>
            </p:nvSpPr>
            <p:spPr>
              <a:xfrm>
                <a:off x="4996180" y="3103324"/>
                <a:ext cx="318262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Gill Sans MT"/>
                    <a:ea typeface="+mn-ea"/>
                    <a:cs typeface="+mn-cs"/>
                  </a:rPr>
                  <a:t>Deaths comparable to Bad Flu </a:t>
                </a:r>
              </a:p>
            </p:txBody>
          </p:sp>
          <p:pic>
            <p:nvPicPr>
              <p:cNvPr id="11" name="Picture 4" descr="Green Check Mark Png PNG Transparent For Free Download - PngFind">
                <a:extLst>
                  <a:ext uri="{FF2B5EF4-FFF2-40B4-BE49-F238E27FC236}">
                    <a16:creationId xmlns:a16="http://schemas.microsoft.com/office/drawing/2014/main" id="{150F9DD1-B05E-4C91-B232-B09FAA478C2F}"/>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3125" b="97188" l="938" r="99688"/>
                        </a14:imgEffect>
                      </a14:imgLayer>
                    </a14:imgProps>
                  </a:ext>
                  <a:ext uri="{28A0092B-C50C-407E-A947-70E740481C1C}">
                    <a14:useLocalDpi xmlns:a14="http://schemas.microsoft.com/office/drawing/2010/main"/>
                  </a:ext>
                </a:extLst>
              </a:blip>
              <a:srcRect/>
              <a:stretch>
                <a:fillRect/>
              </a:stretch>
            </p:blipFill>
            <p:spPr bwMode="auto">
              <a:xfrm>
                <a:off x="4384040" y="3062962"/>
                <a:ext cx="396240" cy="39624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0C62A87-EE94-4120-9A96-FA727CBF5A59}"/>
                  </a:ext>
                </a:extLst>
              </p:cNvPr>
              <p:cNvSpPr txBox="1"/>
              <p:nvPr/>
            </p:nvSpPr>
            <p:spPr>
              <a:xfrm>
                <a:off x="4904740" y="3466742"/>
                <a:ext cx="332486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Gill Sans MT"/>
                    <a:ea typeface="+mn-ea"/>
                    <a:cs typeface="+mn-cs"/>
                  </a:rPr>
                  <a:t>Impact Modelling was Nonsense</a:t>
                </a:r>
              </a:p>
            </p:txBody>
          </p:sp>
          <p:pic>
            <p:nvPicPr>
              <p:cNvPr id="13" name="Picture 4" descr="Green Check Mark Png PNG Transparent For Free Download - PngFind">
                <a:extLst>
                  <a:ext uri="{FF2B5EF4-FFF2-40B4-BE49-F238E27FC236}">
                    <a16:creationId xmlns:a16="http://schemas.microsoft.com/office/drawing/2014/main" id="{247F7923-4498-48A3-BD6F-F8061FF994DD}"/>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3125" b="97188" l="938" r="99688"/>
                        </a14:imgEffect>
                      </a14:imgLayer>
                    </a14:imgProps>
                  </a:ext>
                  <a:ext uri="{28A0092B-C50C-407E-A947-70E740481C1C}">
                    <a14:useLocalDpi xmlns:a14="http://schemas.microsoft.com/office/drawing/2010/main"/>
                  </a:ext>
                </a:extLst>
              </a:blip>
              <a:srcRect/>
              <a:stretch>
                <a:fillRect/>
              </a:stretch>
            </p:blipFill>
            <p:spPr bwMode="auto">
              <a:xfrm>
                <a:off x="4396740" y="3426380"/>
                <a:ext cx="396240" cy="3962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DAA061C-5184-4E00-B522-2CD3B7884BB4}"/>
                  </a:ext>
                </a:extLst>
              </p:cNvPr>
              <p:cNvSpPr txBox="1"/>
              <p:nvPr/>
            </p:nvSpPr>
            <p:spPr>
              <a:xfrm>
                <a:off x="4782820" y="3839944"/>
                <a:ext cx="365506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Gill Sans MT"/>
                    <a:ea typeface="+mn-ea"/>
                    <a:cs typeface="+mn-cs"/>
                  </a:rPr>
                  <a:t>Sweden Vs Nordics was Nonsense</a:t>
                </a:r>
              </a:p>
            </p:txBody>
          </p:sp>
          <p:pic>
            <p:nvPicPr>
              <p:cNvPr id="15" name="Picture 4" descr="Green Check Mark Png PNG Transparent For Free Download - PngFind">
                <a:extLst>
                  <a:ext uri="{FF2B5EF4-FFF2-40B4-BE49-F238E27FC236}">
                    <a16:creationId xmlns:a16="http://schemas.microsoft.com/office/drawing/2014/main" id="{34F9C0D8-BAC8-4049-8130-A9A246549C11}"/>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3125" b="97188" l="938" r="99688"/>
                        </a14:imgEffect>
                      </a14:imgLayer>
                    </a14:imgProps>
                  </a:ext>
                  <a:ext uri="{28A0092B-C50C-407E-A947-70E740481C1C}">
                    <a14:useLocalDpi xmlns:a14="http://schemas.microsoft.com/office/drawing/2010/main"/>
                  </a:ext>
                </a:extLst>
              </a:blip>
              <a:srcRect/>
              <a:stretch>
                <a:fillRect/>
              </a:stretch>
            </p:blipFill>
            <p:spPr bwMode="auto">
              <a:xfrm>
                <a:off x="4396740" y="3799582"/>
                <a:ext cx="396240" cy="39624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6999738-90C8-4202-9503-23CE2AEEB47C}"/>
                  </a:ext>
                </a:extLst>
              </p:cNvPr>
              <p:cNvSpPr txBox="1"/>
              <p:nvPr/>
            </p:nvSpPr>
            <p:spPr>
              <a:xfrm>
                <a:off x="4701540" y="4186038"/>
                <a:ext cx="385826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Gill Sans MT"/>
                    <a:ea typeface="+mn-ea"/>
                    <a:cs typeface="+mn-cs"/>
                  </a:rPr>
                  <a:t>Spanish Flu Comparison: Nonsense</a:t>
                </a:r>
              </a:p>
            </p:txBody>
          </p:sp>
          <p:pic>
            <p:nvPicPr>
              <p:cNvPr id="17" name="Picture 4" descr="Green Check Mark Png PNG Transparent For Free Download - PngFind">
                <a:extLst>
                  <a:ext uri="{FF2B5EF4-FFF2-40B4-BE49-F238E27FC236}">
                    <a16:creationId xmlns:a16="http://schemas.microsoft.com/office/drawing/2014/main" id="{4689D91E-9365-454C-89AE-AAA0F5C9C3DB}"/>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3125" b="97188" l="938" r="99688"/>
                        </a14:imgEffect>
                      </a14:imgLayer>
                    </a14:imgProps>
                  </a:ext>
                  <a:ext uri="{28A0092B-C50C-407E-A947-70E740481C1C}">
                    <a14:useLocalDpi xmlns:a14="http://schemas.microsoft.com/office/drawing/2010/main"/>
                  </a:ext>
                </a:extLst>
              </a:blip>
              <a:srcRect/>
              <a:stretch>
                <a:fillRect/>
              </a:stretch>
            </p:blipFill>
            <p:spPr bwMode="auto">
              <a:xfrm>
                <a:off x="4396740" y="4145676"/>
                <a:ext cx="396240" cy="39624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89DA427-C95F-47BC-9F07-EEA5C7EB8AD7}"/>
                  </a:ext>
                </a:extLst>
              </p:cNvPr>
              <p:cNvSpPr txBox="1"/>
              <p:nvPr/>
            </p:nvSpPr>
            <p:spPr>
              <a:xfrm>
                <a:off x="4752340" y="4541916"/>
                <a:ext cx="38582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Gill Sans MT"/>
                    <a:ea typeface="+mn-ea"/>
                    <a:cs typeface="+mn-cs"/>
                  </a:rPr>
                  <a:t>Lockdowns </a:t>
                </a:r>
                <a:r>
                  <a:rPr kumimoji="0" lang="en-GB" sz="1800" b="1" i="1" u="none" strike="noStrike" kern="1200" cap="none" spc="0" normalizeH="0" baseline="0" noProof="0" dirty="0">
                    <a:ln>
                      <a:noFill/>
                    </a:ln>
                    <a:solidFill>
                      <a:srgbClr val="000000"/>
                    </a:solidFill>
                    <a:effectLst/>
                    <a:uLnTx/>
                    <a:uFillTx/>
                    <a:latin typeface="Gill Sans MT"/>
                    <a:ea typeface="+mn-ea"/>
                    <a:cs typeface="+mn-cs"/>
                  </a:rPr>
                  <a:t>highly INEFFECTIVE</a:t>
                </a:r>
              </a:p>
            </p:txBody>
          </p:sp>
          <p:pic>
            <p:nvPicPr>
              <p:cNvPr id="19" name="Picture 4" descr="Green Check Mark Png PNG Transparent For Free Download - PngFind">
                <a:extLst>
                  <a:ext uri="{FF2B5EF4-FFF2-40B4-BE49-F238E27FC236}">
                    <a16:creationId xmlns:a16="http://schemas.microsoft.com/office/drawing/2014/main" id="{907C0BCA-D5E7-4C8C-9015-4DC20EE43E4F}"/>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3125" b="97188" l="938" r="99688"/>
                        </a14:imgEffect>
                      </a14:imgLayer>
                    </a14:imgProps>
                  </a:ext>
                  <a:ext uri="{28A0092B-C50C-407E-A947-70E740481C1C}">
                    <a14:useLocalDpi xmlns:a14="http://schemas.microsoft.com/office/drawing/2010/main"/>
                  </a:ext>
                </a:extLst>
              </a:blip>
              <a:srcRect/>
              <a:stretch>
                <a:fillRect/>
              </a:stretch>
            </p:blipFill>
            <p:spPr bwMode="auto">
              <a:xfrm>
                <a:off x="4396740" y="4501554"/>
                <a:ext cx="396240" cy="39624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06D3B9B-D45D-4671-B7DF-FE85BE9EF015}"/>
                  </a:ext>
                </a:extLst>
              </p:cNvPr>
              <p:cNvSpPr txBox="1"/>
              <p:nvPr/>
            </p:nvSpPr>
            <p:spPr>
              <a:xfrm>
                <a:off x="4752340" y="4911248"/>
                <a:ext cx="38582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Gill Sans MT"/>
                    <a:ea typeface="+mn-ea"/>
                    <a:cs typeface="+mn-cs"/>
                  </a:rPr>
                  <a:t>Masking </a:t>
                </a:r>
                <a:r>
                  <a:rPr kumimoji="0" lang="en-GB" sz="1800" b="1" i="1" u="none" strike="noStrike" kern="1200" cap="none" spc="0" normalizeH="0" baseline="0" noProof="0" dirty="0">
                    <a:ln>
                      <a:noFill/>
                    </a:ln>
                    <a:solidFill>
                      <a:srgbClr val="000000"/>
                    </a:solidFill>
                    <a:effectLst/>
                    <a:uLnTx/>
                    <a:uFillTx/>
                    <a:latin typeface="Gill Sans MT"/>
                    <a:ea typeface="+mn-ea"/>
                    <a:cs typeface="+mn-cs"/>
                  </a:rPr>
                  <a:t>highly INEFFECTIVE</a:t>
                </a:r>
              </a:p>
            </p:txBody>
          </p:sp>
          <p:pic>
            <p:nvPicPr>
              <p:cNvPr id="23" name="Picture 4" descr="Green Check Mark Png PNG Transparent For Free Download - PngFind">
                <a:extLst>
                  <a:ext uri="{FF2B5EF4-FFF2-40B4-BE49-F238E27FC236}">
                    <a16:creationId xmlns:a16="http://schemas.microsoft.com/office/drawing/2014/main" id="{4EF4618D-B649-49EC-8FBF-B3CEF9DCE58C}"/>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3125" b="97188" l="938" r="99688"/>
                        </a14:imgEffect>
                      </a14:imgLayer>
                    </a14:imgProps>
                  </a:ext>
                  <a:ext uri="{28A0092B-C50C-407E-A947-70E740481C1C}">
                    <a14:useLocalDpi xmlns:a14="http://schemas.microsoft.com/office/drawing/2010/main"/>
                  </a:ext>
                </a:extLst>
              </a:blip>
              <a:srcRect/>
              <a:stretch>
                <a:fillRect/>
              </a:stretch>
            </p:blipFill>
            <p:spPr bwMode="auto">
              <a:xfrm>
                <a:off x="4396740" y="4870886"/>
                <a:ext cx="396240" cy="396240"/>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a:extLst>
                <a:ext uri="{FF2B5EF4-FFF2-40B4-BE49-F238E27FC236}">
                  <a16:creationId xmlns:a16="http://schemas.microsoft.com/office/drawing/2014/main" id="{289AA59C-4D1B-4A31-A5FD-C1D3C3787E47}"/>
                </a:ext>
              </a:extLst>
            </p:cNvPr>
            <p:cNvSpPr txBox="1"/>
            <p:nvPr/>
          </p:nvSpPr>
          <p:spPr>
            <a:xfrm>
              <a:off x="4752340" y="5267126"/>
              <a:ext cx="38582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Gill Sans MT"/>
                  <a:ea typeface="+mn-ea"/>
                  <a:cs typeface="+mn-cs"/>
                </a:rPr>
                <a:t>“Casedemic” WAS absurd</a:t>
              </a:r>
              <a:endParaRPr kumimoji="0" lang="en-GB" sz="1800" b="1" i="1" u="none" strike="noStrike" kern="1200" cap="none" spc="0" normalizeH="0" baseline="0" noProof="0" dirty="0">
                <a:ln>
                  <a:noFill/>
                </a:ln>
                <a:solidFill>
                  <a:srgbClr val="000000"/>
                </a:solidFill>
                <a:effectLst/>
                <a:uLnTx/>
                <a:uFillTx/>
                <a:latin typeface="Gill Sans MT"/>
                <a:ea typeface="+mn-ea"/>
                <a:cs typeface="+mn-cs"/>
              </a:endParaRPr>
            </a:p>
          </p:txBody>
        </p:sp>
        <p:pic>
          <p:nvPicPr>
            <p:cNvPr id="25" name="Picture 4" descr="Green Check Mark Png PNG Transparent For Free Download - PngFind">
              <a:extLst>
                <a:ext uri="{FF2B5EF4-FFF2-40B4-BE49-F238E27FC236}">
                  <a16:creationId xmlns:a16="http://schemas.microsoft.com/office/drawing/2014/main" id="{27AA8C48-8774-4101-BF9B-18D6EB1FF745}"/>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3125" b="97188" l="938" r="99688"/>
                      </a14:imgEffect>
                    </a14:imgLayer>
                  </a14:imgProps>
                </a:ext>
                <a:ext uri="{28A0092B-C50C-407E-A947-70E740481C1C}">
                  <a14:useLocalDpi xmlns:a14="http://schemas.microsoft.com/office/drawing/2010/main"/>
                </a:ext>
              </a:extLst>
            </a:blip>
            <a:srcRect/>
            <a:stretch>
              <a:fillRect/>
            </a:stretch>
          </p:blipFill>
          <p:spPr bwMode="auto">
            <a:xfrm>
              <a:off x="4396740" y="5226764"/>
              <a:ext cx="396240" cy="3962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D3DBB32F-3861-4E3E-839B-83D08FD6E8CA}"/>
                </a:ext>
              </a:extLst>
            </p:cNvPr>
            <p:cNvSpPr txBox="1"/>
            <p:nvPr/>
          </p:nvSpPr>
          <p:spPr>
            <a:xfrm>
              <a:off x="4752340" y="5636458"/>
              <a:ext cx="38582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Gill Sans MT"/>
                  <a:ea typeface="+mn-ea"/>
                  <a:cs typeface="+mn-cs"/>
                </a:rPr>
                <a:t>PCR was highly misleading</a:t>
              </a:r>
              <a:endParaRPr kumimoji="0" lang="en-GB" sz="1800" b="1" i="1" u="none" strike="noStrike" kern="1200" cap="none" spc="0" normalizeH="0" baseline="0" noProof="0" dirty="0">
                <a:ln>
                  <a:noFill/>
                </a:ln>
                <a:solidFill>
                  <a:srgbClr val="000000"/>
                </a:solidFill>
                <a:effectLst/>
                <a:uLnTx/>
                <a:uFillTx/>
                <a:latin typeface="Gill Sans MT"/>
                <a:ea typeface="+mn-ea"/>
                <a:cs typeface="+mn-cs"/>
              </a:endParaRPr>
            </a:p>
          </p:txBody>
        </p:sp>
        <p:pic>
          <p:nvPicPr>
            <p:cNvPr id="28" name="Picture 4" descr="Green Check Mark Png PNG Transparent For Free Download - PngFind">
              <a:extLst>
                <a:ext uri="{FF2B5EF4-FFF2-40B4-BE49-F238E27FC236}">
                  <a16:creationId xmlns:a16="http://schemas.microsoft.com/office/drawing/2014/main" id="{EE0B6257-A41E-489A-9649-FFB9FE645AE0}"/>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3125" b="97188" l="938" r="99688"/>
                      </a14:imgEffect>
                    </a14:imgLayer>
                  </a14:imgProps>
                </a:ext>
                <a:ext uri="{28A0092B-C50C-407E-A947-70E740481C1C}">
                  <a14:useLocalDpi xmlns:a14="http://schemas.microsoft.com/office/drawing/2010/main"/>
                </a:ext>
              </a:extLst>
            </a:blip>
            <a:srcRect/>
            <a:stretch>
              <a:fillRect/>
            </a:stretch>
          </p:blipFill>
          <p:spPr bwMode="auto">
            <a:xfrm>
              <a:off x="4396740" y="5596096"/>
              <a:ext cx="396240" cy="39624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8E7296FF-793D-44ED-8402-409152CEBA6B}"/>
                </a:ext>
              </a:extLst>
            </p:cNvPr>
            <p:cNvSpPr txBox="1"/>
            <p:nvPr/>
          </p:nvSpPr>
          <p:spPr>
            <a:xfrm>
              <a:off x="4145280" y="6046152"/>
              <a:ext cx="41808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Gill Sans MT"/>
                  <a:ea typeface="+mn-ea"/>
                  <a:cs typeface="+mn-cs"/>
                </a:rPr>
                <a:t>A Positive PCR is NOT a real “Case”</a:t>
              </a:r>
              <a:endParaRPr kumimoji="0" lang="en-GB" sz="1800" b="1" i="1" u="none" strike="noStrike" kern="1200" cap="none" spc="0" normalizeH="0" baseline="0" noProof="0" dirty="0">
                <a:ln>
                  <a:noFill/>
                </a:ln>
                <a:solidFill>
                  <a:srgbClr val="000000"/>
                </a:solidFill>
                <a:effectLst/>
                <a:uLnTx/>
                <a:uFillTx/>
                <a:latin typeface="Gill Sans MT"/>
                <a:ea typeface="+mn-ea"/>
                <a:cs typeface="+mn-cs"/>
              </a:endParaRPr>
            </a:p>
          </p:txBody>
        </p:sp>
      </p:grpSp>
    </p:spTree>
    <p:extLst>
      <p:ext uri="{BB962C8B-B14F-4D97-AF65-F5344CB8AC3E}">
        <p14:creationId xmlns:p14="http://schemas.microsoft.com/office/powerpoint/2010/main" val="291086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 name="Picture 19" descr="A close-up of a pattern&#10;&#10;Description automatically generated">
            <a:extLst>
              <a:ext uri="{FF2B5EF4-FFF2-40B4-BE49-F238E27FC236}">
                <a16:creationId xmlns:a16="http://schemas.microsoft.com/office/drawing/2014/main" id="{EE1606B8-BB07-E68F-E395-057364C54030}"/>
              </a:ext>
            </a:extLst>
          </p:cNvPr>
          <p:cNvPicPr>
            <a:picLocks noChangeAspect="1"/>
          </p:cNvPicPr>
          <p:nvPr/>
        </p:nvPicPr>
        <p:blipFill rotWithShape="1">
          <a:blip r:embed="rId2"/>
          <a:srcRect l="18836" r="31071" b="-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2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98D357-AC5E-49D9-2F30-B1CBCA01A2B4}"/>
              </a:ext>
            </a:extLst>
          </p:cNvPr>
          <p:cNvSpPr>
            <a:spLocks noGrp="1"/>
          </p:cNvSpPr>
          <p:nvPr>
            <p:ph type="title"/>
          </p:nvPr>
        </p:nvSpPr>
        <p:spPr>
          <a:xfrm>
            <a:off x="5827048" y="407987"/>
            <a:ext cx="5721484" cy="1325563"/>
          </a:xfrm>
        </p:spPr>
        <p:txBody>
          <a:bodyPr vert="horz" lIns="91440" tIns="45720" rIns="91440" bIns="45720" rtlCol="0" anchor="ctr">
            <a:normAutofit/>
          </a:bodyPr>
          <a:lstStyle/>
          <a:p>
            <a:r>
              <a:rPr lang="en-US" sz="4400"/>
              <a:t>The Run Up</a:t>
            </a:r>
          </a:p>
        </p:txBody>
      </p:sp>
      <p:sp>
        <p:nvSpPr>
          <p:cNvPr id="22" name="Content Placeholder 2">
            <a:extLst>
              <a:ext uri="{FF2B5EF4-FFF2-40B4-BE49-F238E27FC236}">
                <a16:creationId xmlns:a16="http://schemas.microsoft.com/office/drawing/2014/main" id="{167A46B9-467E-94C7-B25E-7D9C81CF9D83}"/>
              </a:ext>
            </a:extLst>
          </p:cNvPr>
          <p:cNvSpPr>
            <a:spLocks noGrp="1"/>
          </p:cNvSpPr>
          <p:nvPr>
            <p:ph idx="1"/>
          </p:nvPr>
        </p:nvSpPr>
        <p:spPr>
          <a:xfrm>
            <a:off x="5827048" y="1868487"/>
            <a:ext cx="5721484" cy="4351338"/>
          </a:xfrm>
        </p:spPr>
        <p:txBody>
          <a:bodyPr vert="horz" lIns="91440" tIns="45720" rIns="91440" bIns="45720" rtlCol="0">
            <a:normAutofit lnSpcReduction="10000"/>
          </a:bodyPr>
          <a:lstStyle/>
          <a:p>
            <a:r>
              <a:rPr lang="en-US" sz="1400" dirty="0">
                <a:solidFill>
                  <a:schemeClr val="tx1"/>
                </a:solidFill>
              </a:rPr>
              <a:t>NIAID largesse incubates assembly line of drugs for symptoms of disease it monitors, creating marketplace of Drug Investigators clans loyal to manufacturers </a:t>
            </a:r>
            <a:r>
              <a:rPr lang="en-US" sz="1400" dirty="0" err="1">
                <a:solidFill>
                  <a:schemeClr val="tx1"/>
                </a:solidFill>
              </a:rPr>
              <a:t>eg</a:t>
            </a:r>
            <a:r>
              <a:rPr lang="en-US" sz="1400" dirty="0">
                <a:solidFill>
                  <a:schemeClr val="tx1"/>
                </a:solidFill>
              </a:rPr>
              <a:t> Pfizer, Glaxo, Merck </a:t>
            </a:r>
            <a:r>
              <a:rPr lang="en-US" sz="1400" dirty="0" err="1">
                <a:solidFill>
                  <a:schemeClr val="tx1"/>
                </a:solidFill>
              </a:rPr>
              <a:t>etc</a:t>
            </a:r>
            <a:endParaRPr lang="en-US" sz="1400" dirty="0">
              <a:solidFill>
                <a:schemeClr val="tx1"/>
              </a:solidFill>
            </a:endParaRPr>
          </a:p>
          <a:p>
            <a:r>
              <a:rPr lang="en-US" sz="1400" dirty="0">
                <a:solidFill>
                  <a:schemeClr val="tx1"/>
                </a:solidFill>
              </a:rPr>
              <a:t>Skimming to Academic Overhead, up to 2/3rds with of grants with per trial patient up to $10,000 each</a:t>
            </a:r>
          </a:p>
          <a:p>
            <a:r>
              <a:rPr lang="en-US" sz="1400" dirty="0">
                <a:solidFill>
                  <a:schemeClr val="tx1"/>
                </a:solidFill>
              </a:rPr>
              <a:t>“</a:t>
            </a:r>
            <a:r>
              <a:rPr lang="en-US" sz="1400" b="1" i="1" dirty="0">
                <a:solidFill>
                  <a:schemeClr val="tx1"/>
                </a:solidFill>
              </a:rPr>
              <a:t>Why don’t we be partners”</a:t>
            </a:r>
            <a:r>
              <a:rPr lang="en-US" sz="1400" dirty="0">
                <a:solidFill>
                  <a:schemeClr val="tx1"/>
                </a:solidFill>
              </a:rPr>
              <a:t>? Gates to Fauci in 40,000 square foot mansion Seattle 20yrs before C19.</a:t>
            </a:r>
          </a:p>
          <a:p>
            <a:r>
              <a:rPr lang="en-US" sz="1400" dirty="0">
                <a:solidFill>
                  <a:schemeClr val="tx1"/>
                </a:solidFill>
              </a:rPr>
              <a:t>NIAID grants to Gain-of-Function research, </a:t>
            </a:r>
            <a:r>
              <a:rPr lang="en-US" sz="1400" dirty="0" err="1">
                <a:solidFill>
                  <a:schemeClr val="tx1"/>
                </a:solidFill>
              </a:rPr>
              <a:t>weaponising</a:t>
            </a:r>
            <a:r>
              <a:rPr lang="en-US" sz="1400" dirty="0">
                <a:solidFill>
                  <a:schemeClr val="tx1"/>
                </a:solidFill>
              </a:rPr>
              <a:t> pathogens, including to </a:t>
            </a:r>
            <a:r>
              <a:rPr lang="en-US" sz="1400" dirty="0" err="1">
                <a:solidFill>
                  <a:schemeClr val="tx1"/>
                </a:solidFill>
              </a:rPr>
              <a:t>EcoHealth</a:t>
            </a:r>
            <a:r>
              <a:rPr lang="en-US" sz="1400" dirty="0">
                <a:solidFill>
                  <a:schemeClr val="tx1"/>
                </a:solidFill>
              </a:rPr>
              <a:t> Peter </a:t>
            </a:r>
            <a:r>
              <a:rPr lang="en-US" sz="1400" dirty="0" err="1">
                <a:solidFill>
                  <a:schemeClr val="tx1"/>
                </a:solidFill>
              </a:rPr>
              <a:t>Daszak</a:t>
            </a:r>
            <a:r>
              <a:rPr lang="en-US" sz="1400" dirty="0">
                <a:solidFill>
                  <a:schemeClr val="tx1"/>
                </a:solidFill>
              </a:rPr>
              <a:t> which flows to Shi </a:t>
            </a:r>
            <a:r>
              <a:rPr lang="en-US" sz="1400" dirty="0" err="1">
                <a:solidFill>
                  <a:schemeClr val="tx1"/>
                </a:solidFill>
              </a:rPr>
              <a:t>Zhengli</a:t>
            </a:r>
            <a:r>
              <a:rPr lang="en-US" sz="1400" dirty="0">
                <a:solidFill>
                  <a:schemeClr val="tx1"/>
                </a:solidFill>
              </a:rPr>
              <a:t> at the Wuhan Institute of Virology.</a:t>
            </a:r>
          </a:p>
          <a:p>
            <a:pPr algn="l"/>
            <a:r>
              <a:rPr lang="en-US" sz="1400" b="1" dirty="0">
                <a:solidFill>
                  <a:schemeClr val="tx1"/>
                </a:solidFill>
              </a:rPr>
              <a:t>Ralph Baric </a:t>
            </a:r>
            <a:r>
              <a:rPr lang="en-US" sz="1400" dirty="0">
                <a:solidFill>
                  <a:schemeClr val="tx1"/>
                </a:solidFill>
              </a:rPr>
              <a:t>PhD, University North Carolina Chapel Hill gets over $30m for two 5yr studies into genetics of pathogens 2012-2013. Files patent 2015 relating to </a:t>
            </a:r>
            <a:r>
              <a:rPr lang="en-GB" sz="1200" b="0" i="0" dirty="0">
                <a:solidFill>
                  <a:srgbClr val="000000"/>
                </a:solidFill>
                <a:effectLst/>
                <a:latin typeface="Open Sans" panose="020B0606030504020204" pitchFamily="34" charset="0"/>
              </a:rPr>
              <a:t>a chimeric coronavirus spike protein. Total filings 20 patents. </a:t>
            </a:r>
            <a:endParaRPr lang="en-US" sz="1400" dirty="0">
              <a:solidFill>
                <a:schemeClr val="tx1"/>
              </a:solidFill>
            </a:endParaRPr>
          </a:p>
          <a:p>
            <a:r>
              <a:rPr lang="en-US" sz="1400" b="1" dirty="0">
                <a:solidFill>
                  <a:schemeClr val="tx1"/>
                </a:solidFill>
              </a:rPr>
              <a:t>Obama</a:t>
            </a:r>
            <a:r>
              <a:rPr lang="en-US" sz="1400" dirty="0">
                <a:solidFill>
                  <a:schemeClr val="tx1"/>
                </a:solidFill>
              </a:rPr>
              <a:t> declares a moratorium on gain-of-function 2014 in USA. Baric ignores, co-writes with Shi </a:t>
            </a:r>
            <a:r>
              <a:rPr lang="en-US" sz="1400" dirty="0" err="1">
                <a:solidFill>
                  <a:schemeClr val="tx1"/>
                </a:solidFill>
              </a:rPr>
              <a:t>Zhengli</a:t>
            </a:r>
            <a:r>
              <a:rPr lang="en-US" sz="1400" dirty="0">
                <a:solidFill>
                  <a:schemeClr val="tx1"/>
                </a:solidFill>
              </a:rPr>
              <a:t> of Wuhan in Nature Medicine 2015 and </a:t>
            </a:r>
          </a:p>
          <a:p>
            <a:r>
              <a:rPr lang="en-US" sz="1400" dirty="0">
                <a:solidFill>
                  <a:schemeClr val="tx1"/>
                </a:solidFill>
              </a:rPr>
              <a:t>2016 </a:t>
            </a:r>
            <a:r>
              <a:rPr lang="en-US" sz="1400" dirty="0" err="1">
                <a:solidFill>
                  <a:schemeClr val="tx1"/>
                </a:solidFill>
              </a:rPr>
              <a:t>ModeRna</a:t>
            </a:r>
            <a:r>
              <a:rPr lang="en-US" sz="1400" dirty="0">
                <a:solidFill>
                  <a:schemeClr val="tx1"/>
                </a:solidFill>
              </a:rPr>
              <a:t>, now Moderna patents spike proteins for coronaviruses research, six </a:t>
            </a:r>
            <a:r>
              <a:rPr lang="en-US" sz="1400" dirty="0" err="1">
                <a:solidFill>
                  <a:schemeClr val="tx1"/>
                </a:solidFill>
              </a:rPr>
              <a:t>yrs</a:t>
            </a:r>
            <a:r>
              <a:rPr lang="en-US" sz="1400" dirty="0">
                <a:solidFill>
                  <a:schemeClr val="tx1"/>
                </a:solidFill>
              </a:rPr>
              <a:t> after its founding by </a:t>
            </a:r>
            <a:r>
              <a:rPr lang="en-US" sz="1400" b="1" dirty="0">
                <a:solidFill>
                  <a:schemeClr val="tx1"/>
                </a:solidFill>
              </a:rPr>
              <a:t>Stephanie </a:t>
            </a:r>
            <a:r>
              <a:rPr lang="en-US" sz="1400" b="1" dirty="0" err="1">
                <a:solidFill>
                  <a:schemeClr val="tx1"/>
                </a:solidFill>
              </a:rPr>
              <a:t>Bancel</a:t>
            </a:r>
            <a:r>
              <a:rPr lang="en-US" sz="1400" b="1" dirty="0">
                <a:solidFill>
                  <a:schemeClr val="tx1"/>
                </a:solidFill>
              </a:rPr>
              <a:t> </a:t>
            </a:r>
            <a:r>
              <a:rPr lang="en-US" sz="1400" dirty="0">
                <a:solidFill>
                  <a:schemeClr val="tx1"/>
                </a:solidFill>
              </a:rPr>
              <a:t>who owns 7.3%. Revenues 2023 $7bn. </a:t>
            </a:r>
          </a:p>
          <a:p>
            <a:endParaRPr lang="en-US" sz="1400" dirty="0">
              <a:solidFill>
                <a:schemeClr val="tx1"/>
              </a:solidFill>
            </a:endParaRPr>
          </a:p>
        </p:txBody>
      </p:sp>
    </p:spTree>
    <p:extLst>
      <p:ext uri="{BB962C8B-B14F-4D97-AF65-F5344CB8AC3E}">
        <p14:creationId xmlns:p14="http://schemas.microsoft.com/office/powerpoint/2010/main" val="26079164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A9909-2C83-A3AE-0975-531DAD13BD11}"/>
              </a:ext>
            </a:extLst>
          </p:cNvPr>
          <p:cNvPicPr>
            <a:picLocks noChangeAspect="1"/>
          </p:cNvPicPr>
          <p:nvPr/>
        </p:nvPicPr>
        <p:blipFill rotWithShape="1">
          <a:blip r:embed="rId2">
            <a:duotone>
              <a:schemeClr val="bg2">
                <a:shade val="45000"/>
                <a:satMod val="135000"/>
              </a:schemeClr>
              <a:prstClr val="white"/>
            </a:duotone>
          </a:blip>
          <a:srcRect t="8537"/>
          <a:stretch/>
        </p:blipFill>
        <p:spPr>
          <a:xfrm>
            <a:off x="20" y="10"/>
            <a:ext cx="12191980" cy="6857990"/>
          </a:xfrm>
          <a:prstGeom prst="rect">
            <a:avLst/>
          </a:prstGeom>
        </p:spPr>
      </p:pic>
      <p:sp>
        <p:nvSpPr>
          <p:cNvPr id="22" name="Rectangle 21">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1AAA9E-1E00-7D1A-F8DF-F6C09E9069E9}"/>
              </a:ext>
            </a:extLst>
          </p:cNvPr>
          <p:cNvSpPr>
            <a:spLocks noGrp="1"/>
          </p:cNvSpPr>
          <p:nvPr>
            <p:ph type="title"/>
          </p:nvPr>
        </p:nvSpPr>
        <p:spPr>
          <a:xfrm>
            <a:off x="838200" y="365125"/>
            <a:ext cx="10515600" cy="1325563"/>
          </a:xfrm>
        </p:spPr>
        <p:txBody>
          <a:bodyPr>
            <a:normAutofit/>
          </a:bodyPr>
          <a:lstStyle/>
          <a:p>
            <a:r>
              <a:rPr lang="en-GB" dirty="0"/>
              <a:t>Covid; Timeline to Lockdown and Captivity</a:t>
            </a:r>
          </a:p>
        </p:txBody>
      </p:sp>
      <p:graphicFrame>
        <p:nvGraphicFramePr>
          <p:cNvPr id="23" name="Content Placeholder 2">
            <a:extLst>
              <a:ext uri="{FF2B5EF4-FFF2-40B4-BE49-F238E27FC236}">
                <a16:creationId xmlns:a16="http://schemas.microsoft.com/office/drawing/2014/main" id="{F7997B5D-3C62-8924-F9A8-D8656F30C7D9}"/>
              </a:ext>
            </a:extLst>
          </p:cNvPr>
          <p:cNvGraphicFramePr>
            <a:graphicFrameLocks noGrp="1"/>
          </p:cNvGraphicFramePr>
          <p:nvPr>
            <p:ph idx="1"/>
            <p:extLst>
              <p:ext uri="{D42A27DB-BD31-4B8C-83A1-F6EECF244321}">
                <p14:modId xmlns:p14="http://schemas.microsoft.com/office/powerpoint/2010/main" val="386207309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82640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lose-up of a network&#10;&#10;Description automatically generated">
            <a:extLst>
              <a:ext uri="{FF2B5EF4-FFF2-40B4-BE49-F238E27FC236}">
                <a16:creationId xmlns:a16="http://schemas.microsoft.com/office/drawing/2014/main" id="{470143EB-0205-4253-231C-DDFC1C3943AD}"/>
              </a:ext>
            </a:extLst>
          </p:cNvPr>
          <p:cNvPicPr>
            <a:picLocks noChangeAspect="1"/>
          </p:cNvPicPr>
          <p:nvPr/>
        </p:nvPicPr>
        <p:blipFill rotWithShape="1">
          <a:blip r:embed="rId2"/>
          <a:srcRect l="49003" r="6923"/>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0E47B33-CCFB-0571-CA6E-4D1F7EF417CA}"/>
              </a:ext>
            </a:extLst>
          </p:cNvPr>
          <p:cNvSpPr>
            <a:spLocks noGrp="1"/>
          </p:cNvSpPr>
          <p:nvPr>
            <p:ph type="title"/>
          </p:nvPr>
        </p:nvSpPr>
        <p:spPr>
          <a:xfrm>
            <a:off x="5827048" y="407987"/>
            <a:ext cx="5721484" cy="1325563"/>
          </a:xfrm>
        </p:spPr>
        <p:txBody>
          <a:bodyPr vert="horz" lIns="91440" tIns="45720" rIns="91440" bIns="45720" rtlCol="0" anchor="ctr">
            <a:normAutofit/>
          </a:bodyPr>
          <a:lstStyle/>
          <a:p>
            <a:r>
              <a:rPr lang="en-US" sz="4400"/>
              <a:t>Afterwards</a:t>
            </a:r>
          </a:p>
        </p:txBody>
      </p:sp>
      <p:sp>
        <p:nvSpPr>
          <p:cNvPr id="3" name="Content Placeholder 2">
            <a:extLst>
              <a:ext uri="{FF2B5EF4-FFF2-40B4-BE49-F238E27FC236}">
                <a16:creationId xmlns:a16="http://schemas.microsoft.com/office/drawing/2014/main" id="{A4145956-595F-9A9F-60F6-44037FCB1D9A}"/>
              </a:ext>
            </a:extLst>
          </p:cNvPr>
          <p:cNvSpPr>
            <a:spLocks noGrp="1"/>
          </p:cNvSpPr>
          <p:nvPr>
            <p:ph idx="1"/>
          </p:nvPr>
        </p:nvSpPr>
        <p:spPr>
          <a:xfrm>
            <a:off x="5827048" y="1868487"/>
            <a:ext cx="5721484" cy="4351338"/>
          </a:xfrm>
        </p:spPr>
        <p:txBody>
          <a:bodyPr vert="horz" lIns="91440" tIns="45720" rIns="91440" bIns="45720" rtlCol="0">
            <a:normAutofit/>
          </a:bodyPr>
          <a:lstStyle/>
          <a:p>
            <a:r>
              <a:rPr lang="en-US" sz="1100" dirty="0">
                <a:solidFill>
                  <a:schemeClr val="tx1"/>
                </a:solidFill>
              </a:rPr>
              <a:t>Jan 2020 Jeremy Farrar chief of </a:t>
            </a:r>
            <a:r>
              <a:rPr lang="en-US" sz="1100" dirty="0" err="1">
                <a:solidFill>
                  <a:schemeClr val="tx1"/>
                </a:solidFill>
              </a:rPr>
              <a:t>Wellcome</a:t>
            </a:r>
            <a:r>
              <a:rPr lang="en-US" sz="1100" dirty="0">
                <a:solidFill>
                  <a:schemeClr val="tx1"/>
                </a:solidFill>
              </a:rPr>
              <a:t> Trust stands in for WHO Director General at DAVOS, cheers on China Lockdown policies. </a:t>
            </a:r>
          </a:p>
          <a:p>
            <a:r>
              <a:rPr lang="en-US" sz="1100" dirty="0">
                <a:solidFill>
                  <a:schemeClr val="tx1"/>
                </a:solidFill>
              </a:rPr>
              <a:t>Farrar, a tight doctoral friend to George Gao China Centre for Disease Control and is identified by RFK as involved in leak Cover Up</a:t>
            </a:r>
          </a:p>
          <a:p>
            <a:r>
              <a:rPr lang="en-US" sz="1100" dirty="0">
                <a:solidFill>
                  <a:schemeClr val="tx1"/>
                </a:solidFill>
              </a:rPr>
              <a:t>May 2020 study attacks Hydroxychloroquine, much later it is retracted but not after damage in MSM.</a:t>
            </a:r>
          </a:p>
          <a:p>
            <a:r>
              <a:rPr lang="en-US" sz="1100" dirty="0">
                <a:solidFill>
                  <a:schemeClr val="tx1"/>
                </a:solidFill>
              </a:rPr>
              <a:t>Oct 2020 Fauci NIAID and Collins NIH coordinate trashing the Great Barrington Declaration against Lockdowns, revealed a year later under FOI by American Institute for Economic Research </a:t>
            </a:r>
          </a:p>
          <a:p>
            <a:r>
              <a:rPr lang="en-US" sz="1100" dirty="0">
                <a:solidFill>
                  <a:schemeClr val="tx1"/>
                </a:solidFill>
              </a:rPr>
              <a:t>August 2021 Ivermectin openly attacked by FDA ‘You are not a horse’ as Pfizer vaccine is US </a:t>
            </a:r>
            <a:r>
              <a:rPr lang="en-US" sz="1100" dirty="0" err="1">
                <a:solidFill>
                  <a:schemeClr val="tx1"/>
                </a:solidFill>
              </a:rPr>
              <a:t>authorised</a:t>
            </a:r>
            <a:r>
              <a:rPr lang="en-US" sz="1100" dirty="0">
                <a:solidFill>
                  <a:schemeClr val="tx1"/>
                </a:solidFill>
              </a:rPr>
              <a:t>.</a:t>
            </a:r>
          </a:p>
          <a:p>
            <a:r>
              <a:rPr lang="en-US" sz="1100" dirty="0">
                <a:solidFill>
                  <a:schemeClr val="tx1"/>
                </a:solidFill>
              </a:rPr>
              <a:t>Founded by Gates, CEPI (Coalition for Epidemic Preparedness Innovations) is led by Richard Hatchett from 2017.  </a:t>
            </a:r>
          </a:p>
          <a:p>
            <a:r>
              <a:rPr lang="en-US" sz="1100" dirty="0">
                <a:solidFill>
                  <a:schemeClr val="tx1"/>
                </a:solidFill>
              </a:rPr>
              <a:t>Hatchett in 2005-2006 Bush Govt advocated for </a:t>
            </a:r>
            <a:r>
              <a:rPr lang="en-US" sz="1100" dirty="0" err="1">
                <a:solidFill>
                  <a:schemeClr val="tx1"/>
                </a:solidFill>
              </a:rPr>
              <a:t>militarised</a:t>
            </a:r>
            <a:r>
              <a:rPr lang="en-US" sz="1100" dirty="0">
                <a:solidFill>
                  <a:schemeClr val="tx1"/>
                </a:solidFill>
              </a:rPr>
              <a:t> authoritarian policy, imposing Lockdowns, masks and social distancing, escaped only by taking emergency developed jabs with indemnity to Pharma</a:t>
            </a:r>
          </a:p>
          <a:p>
            <a:r>
              <a:rPr lang="en-US" sz="1100" dirty="0">
                <a:solidFill>
                  <a:schemeClr val="tx1"/>
                </a:solidFill>
              </a:rPr>
              <a:t>Hatchett leads CEPI press conference with Farrar at Davos Jan 2020 as WHO abandons anti-lockdown policy in </a:t>
            </a:r>
            <a:r>
              <a:rPr lang="en-US" sz="1100" dirty="0" err="1">
                <a:solidFill>
                  <a:schemeClr val="tx1"/>
                </a:solidFill>
              </a:rPr>
              <a:t>favour</a:t>
            </a:r>
            <a:r>
              <a:rPr lang="en-US" sz="1100" dirty="0">
                <a:solidFill>
                  <a:schemeClr val="tx1"/>
                </a:solidFill>
              </a:rPr>
              <a:t> of Hatchett’s Lockdown &amp; Jab.</a:t>
            </a:r>
          </a:p>
          <a:p>
            <a:pPr>
              <a:spcAft>
                <a:spcPts val="1200"/>
              </a:spcAft>
            </a:pPr>
            <a:r>
              <a:rPr lang="en-US" sz="1100" dirty="0">
                <a:solidFill>
                  <a:schemeClr val="tx1"/>
                </a:solidFill>
              </a:rPr>
              <a:t>Farrar becomes Chief Scientist WHO in 2023</a:t>
            </a:r>
          </a:p>
        </p:txBody>
      </p:sp>
    </p:spTree>
    <p:extLst>
      <p:ext uri="{BB962C8B-B14F-4D97-AF65-F5344CB8AC3E}">
        <p14:creationId xmlns:p14="http://schemas.microsoft.com/office/powerpoint/2010/main" val="19989240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12250E3-A2AF-2B37-5F3D-79BD77202E97}"/>
              </a:ext>
            </a:extLst>
          </p:cNvPr>
          <p:cNvSpPr>
            <a:spLocks noGrp="1"/>
          </p:cNvSpPr>
          <p:nvPr>
            <p:ph type="title"/>
          </p:nvPr>
        </p:nvSpPr>
        <p:spPr>
          <a:xfrm>
            <a:off x="1371597" y="348865"/>
            <a:ext cx="10044023" cy="877729"/>
          </a:xfrm>
        </p:spPr>
        <p:txBody>
          <a:bodyPr anchor="ctr">
            <a:normAutofit/>
          </a:bodyPr>
          <a:lstStyle/>
          <a:p>
            <a:r>
              <a:rPr lang="en-GB" sz="4000" dirty="0">
                <a:solidFill>
                  <a:srgbClr val="FFFFFF"/>
                </a:solidFill>
              </a:rPr>
              <a:t>WHO Public-Private Partnership Benefits</a:t>
            </a:r>
          </a:p>
        </p:txBody>
      </p:sp>
      <p:graphicFrame>
        <p:nvGraphicFramePr>
          <p:cNvPr id="35" name="Content Placeholder 2">
            <a:extLst>
              <a:ext uri="{FF2B5EF4-FFF2-40B4-BE49-F238E27FC236}">
                <a16:creationId xmlns:a16="http://schemas.microsoft.com/office/drawing/2014/main" id="{DDAB5FD6-1C70-77A5-A86C-4F56CCEB0BC0}"/>
              </a:ext>
            </a:extLst>
          </p:cNvPr>
          <p:cNvGraphicFramePr>
            <a:graphicFrameLocks noGrp="1"/>
          </p:cNvGraphicFramePr>
          <p:nvPr>
            <p:ph idx="1"/>
            <p:extLst>
              <p:ext uri="{D42A27DB-BD31-4B8C-83A1-F6EECF244321}">
                <p14:modId xmlns:p14="http://schemas.microsoft.com/office/powerpoint/2010/main" val="1341821410"/>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87383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FAB-F28D-8947-61CD-FF7F747A29C9}"/>
              </a:ext>
            </a:extLst>
          </p:cNvPr>
          <p:cNvSpPr>
            <a:spLocks noGrp="1"/>
          </p:cNvSpPr>
          <p:nvPr>
            <p:ph type="title"/>
          </p:nvPr>
        </p:nvSpPr>
        <p:spPr>
          <a:xfrm>
            <a:off x="838200" y="365125"/>
            <a:ext cx="10571018" cy="1609148"/>
          </a:xfrm>
        </p:spPr>
        <p:txBody>
          <a:bodyPr>
            <a:normAutofit fontScale="90000"/>
          </a:bodyPr>
          <a:lstStyle/>
          <a:p>
            <a:r>
              <a:rPr lang="en-GB" dirty="0"/>
              <a:t>‘</a:t>
            </a:r>
            <a:r>
              <a:rPr lang="en-GB" sz="4000" b="1" i="1" dirty="0"/>
              <a:t>Fascism should more appropriately be called Corporatism because it is a merger of state and corporate power</a:t>
            </a:r>
            <a:r>
              <a:rPr lang="en-GB" sz="4000" dirty="0"/>
              <a:t>’ </a:t>
            </a:r>
            <a:r>
              <a:rPr lang="en-GB" sz="4000" b="1" dirty="0"/>
              <a:t>Benito Mussolini</a:t>
            </a:r>
          </a:p>
        </p:txBody>
      </p:sp>
      <p:pic>
        <p:nvPicPr>
          <p:cNvPr id="1028" name="Picture 4" descr="Benito Mussolini quote: For the Fascist, everything is the State, and  nothing human...">
            <a:extLst>
              <a:ext uri="{FF2B5EF4-FFF2-40B4-BE49-F238E27FC236}">
                <a16:creationId xmlns:a16="http://schemas.microsoft.com/office/drawing/2014/main" id="{611CDCC5-FD5C-FC83-B0FA-29367AB817A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9961" y="2022764"/>
            <a:ext cx="10407361" cy="4738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4557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5" name="Rectangle 309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20A883-0CAC-9E59-ED7A-C5462054343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dirty="0"/>
              <a:t>Totalitarianism in Five Questions</a:t>
            </a:r>
          </a:p>
        </p:txBody>
      </p:sp>
      <p:sp>
        <p:nvSpPr>
          <p:cNvPr id="309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98A4C91-B7F2-0F07-0616-1FA882F8997B}"/>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r>
              <a:rPr lang="en-US" sz="1700" dirty="0"/>
              <a:t>Self-</a:t>
            </a:r>
            <a:r>
              <a:rPr lang="en-US" sz="1700" dirty="0" err="1"/>
              <a:t>authorisation</a:t>
            </a:r>
            <a:r>
              <a:rPr lang="en-US" sz="1700" dirty="0"/>
              <a:t> by mere declaration of pandemic?</a:t>
            </a:r>
          </a:p>
          <a:p>
            <a:r>
              <a:rPr lang="en-US" sz="1700" dirty="0"/>
              <a:t>No Checks &amp; Balances?</a:t>
            </a:r>
          </a:p>
          <a:p>
            <a:r>
              <a:rPr lang="en-US" sz="1700" dirty="0"/>
              <a:t>Open-ended immunity from criminal prosecution?</a:t>
            </a:r>
          </a:p>
          <a:p>
            <a:r>
              <a:rPr lang="en-US" sz="1700" dirty="0"/>
              <a:t>Crush Informed Consent and Certify Global Emergency Use Drugs?</a:t>
            </a:r>
          </a:p>
          <a:p>
            <a:r>
              <a:rPr lang="en-US" sz="1700" dirty="0"/>
              <a:t>Psychological control by censorship and propaganda?</a:t>
            </a:r>
          </a:p>
          <a:p>
            <a:pPr marL="0" indent="0">
              <a:buNone/>
            </a:pPr>
            <a:r>
              <a:rPr lang="en-US" sz="1700" dirty="0"/>
              <a:t> </a:t>
            </a:r>
          </a:p>
          <a:p>
            <a:pPr marL="0" indent="0">
              <a:buNone/>
            </a:pPr>
            <a:r>
              <a:rPr lang="en-US" sz="1700" dirty="0"/>
              <a:t>    </a:t>
            </a:r>
            <a:r>
              <a:rPr lang="en-US" sz="1700" b="1" i="1" dirty="0"/>
              <a:t>Find the space for Human Rights &amp; Dignity</a:t>
            </a:r>
          </a:p>
        </p:txBody>
      </p:sp>
      <p:pic>
        <p:nvPicPr>
          <p:cNvPr id="3074" name="Picture 2" descr="Soviet Classroom">
            <a:extLst>
              <a:ext uri="{FF2B5EF4-FFF2-40B4-BE49-F238E27FC236}">
                <a16:creationId xmlns:a16="http://schemas.microsoft.com/office/drawing/2014/main" id="{1984C1F8-A8CF-67AA-713C-AFB0CD2199AA}"/>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3329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9081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25">
            <a:extLst>
              <a:ext uri="{FF2B5EF4-FFF2-40B4-BE49-F238E27FC236}">
                <a16:creationId xmlns:a16="http://schemas.microsoft.com/office/drawing/2014/main" id="{DE3230C2-1DF2-8DE2-A1B4-6893E49E34E5}"/>
              </a:ext>
            </a:extLst>
          </p:cNvPr>
          <p:cNvSpPr/>
          <p:nvPr/>
        </p:nvSpPr>
        <p:spPr>
          <a:xfrm>
            <a:off x="183324" y="1386191"/>
            <a:ext cx="2007446" cy="1833586"/>
          </a:xfrm>
          <a:prstGeom prst="wedgeRoundRectCallout">
            <a:avLst>
              <a:gd name="adj1" fmla="val 72981"/>
              <a:gd name="adj2" fmla="val 18343"/>
              <a:gd name="adj3" fmla="val 16667"/>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B30537"/>
                </a:solidFill>
                <a:effectLst/>
                <a:uLnTx/>
                <a:uFillTx/>
                <a:latin typeface="Arial" pitchFamily="34" charset="0"/>
                <a:ea typeface="ヒラギノ角ゴ Pro W3" charset="-128"/>
                <a:cs typeface="+mn-cs"/>
              </a:rPr>
              <a: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ECE00"/>
                </a:solidFill>
                <a:effectLst/>
                <a:uLnTx/>
                <a:uFillTx/>
                <a:latin typeface="Arial"/>
                <a:ea typeface="ヒラギノ角ゴ Pro W3" charset="-128"/>
                <a:cs typeface="+mn-cs"/>
              </a:rPr>
              <a:t>A new “Treaty”, Convention </a:t>
            </a:r>
            <a:r>
              <a:rPr kumimoji="0" lang="en-US" sz="1100" b="1" i="0" u="none" strike="noStrike" kern="1200" cap="none" spc="0" normalizeH="0" baseline="0" noProof="0" dirty="0">
                <a:ln>
                  <a:noFill/>
                </a:ln>
                <a:solidFill>
                  <a:srgbClr val="002F56"/>
                </a:solidFill>
                <a:effectLst/>
                <a:uLnTx/>
                <a:uFillTx/>
                <a:latin typeface="Arial"/>
                <a:ea typeface="ヒラギノ角ゴ Pro W3" charset="-128"/>
                <a:cs typeface="+mn-cs"/>
              </a:rPr>
              <a:t>or international instrument </a:t>
            </a:r>
            <a:r>
              <a:rPr kumimoji="0" lang="en-US" sz="1100" b="1" i="1" u="none" strike="noStrike" kern="1200" cap="none" spc="0" normalizeH="0" baseline="0" noProof="0" dirty="0">
                <a:ln>
                  <a:noFill/>
                </a:ln>
                <a:solidFill>
                  <a:srgbClr val="002F56"/>
                </a:solidFill>
                <a:effectLst/>
                <a:uLnTx/>
                <a:uFillTx/>
                <a:latin typeface="Arial"/>
                <a:ea typeface="ヒラギノ角ゴ Pro W3" charset="-128"/>
                <a:cs typeface="+mn-cs"/>
              </a:rPr>
              <a:t>procedure</a:t>
            </a:r>
            <a:r>
              <a:rPr kumimoji="0" lang="en-US" sz="1100" b="1" i="0" u="none" strike="noStrike" kern="1200" cap="none" spc="0" normalizeH="0" baseline="0" noProof="0" dirty="0">
                <a:ln>
                  <a:noFill/>
                </a:ln>
                <a:solidFill>
                  <a:srgbClr val="002F56"/>
                </a:solidFill>
                <a:effectLst/>
                <a:uLnTx/>
                <a:uFillTx/>
                <a:latin typeface="Arial"/>
                <a:ea typeface="ヒラギノ角ゴ Pro W3" charset="-128"/>
                <a:cs typeface="+mn-cs"/>
              </a:rPr>
              <a:t> is adopted </a:t>
            </a:r>
            <a:br>
              <a:rPr kumimoji="0" lang="en-US" sz="1100" b="1" i="0" u="none" strike="noStrike" kern="1200" cap="none" spc="0" normalizeH="0" baseline="0" noProof="0" dirty="0">
                <a:ln>
                  <a:noFill/>
                </a:ln>
                <a:solidFill>
                  <a:srgbClr val="002F56"/>
                </a:solidFill>
                <a:effectLst/>
                <a:uLnTx/>
                <a:uFillTx/>
                <a:latin typeface="Arial"/>
                <a:ea typeface="ヒラギノ角ゴ Pro W3" charset="-128"/>
                <a:cs typeface="+mn-cs"/>
              </a:rPr>
            </a:br>
            <a:r>
              <a:rPr kumimoji="0" lang="en-US" sz="1100" b="1" i="0" u="none" strike="noStrike" kern="1200" cap="none" spc="0" normalizeH="0" baseline="0" noProof="0" dirty="0">
                <a:ln>
                  <a:noFill/>
                </a:ln>
                <a:solidFill>
                  <a:srgbClr val="002F56"/>
                </a:solidFill>
                <a:effectLst/>
                <a:uLnTx/>
                <a:uFillTx/>
                <a:latin typeface="Arial"/>
                <a:ea typeface="ヒラギノ角ゴ Pro W3" charset="-128"/>
                <a:cs typeface="+mn-cs"/>
              </a:rPr>
              <a:t>on 1 December 2021</a:t>
            </a:r>
          </a:p>
        </p:txBody>
      </p:sp>
      <p:sp>
        <p:nvSpPr>
          <p:cNvPr id="3" name="Rounded Rectangular Callout 22">
            <a:extLst>
              <a:ext uri="{FF2B5EF4-FFF2-40B4-BE49-F238E27FC236}">
                <a16:creationId xmlns:a16="http://schemas.microsoft.com/office/drawing/2014/main" id="{4A82D79F-E191-2516-C404-4E0CF55309C1}"/>
              </a:ext>
            </a:extLst>
          </p:cNvPr>
          <p:cNvSpPr/>
          <p:nvPr/>
        </p:nvSpPr>
        <p:spPr>
          <a:xfrm rot="10800000">
            <a:off x="8490028" y="1535871"/>
            <a:ext cx="2154877" cy="1757871"/>
          </a:xfrm>
          <a:prstGeom prst="wedgeRoundRectCallout">
            <a:avLst>
              <a:gd name="adj1" fmla="val 62956"/>
              <a:gd name="adj2" fmla="val -19281"/>
              <a:gd name="adj3" fmla="val 16667"/>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ヒラギノ角ゴ Pro W3" charset="-128"/>
              <a:cs typeface="+mn-cs"/>
            </a:endParaRPr>
          </a:p>
        </p:txBody>
      </p:sp>
      <p:sp>
        <p:nvSpPr>
          <p:cNvPr id="4" name="TextBox 23">
            <a:extLst>
              <a:ext uri="{FF2B5EF4-FFF2-40B4-BE49-F238E27FC236}">
                <a16:creationId xmlns:a16="http://schemas.microsoft.com/office/drawing/2014/main" id="{B05C8D1B-90E7-05E2-B59B-4B0E9A3C9D5B}"/>
              </a:ext>
            </a:extLst>
          </p:cNvPr>
          <p:cNvSpPr txBox="1">
            <a:spLocks noChangeArrowheads="1"/>
          </p:cNvSpPr>
          <p:nvPr/>
        </p:nvSpPr>
        <p:spPr bwMode="auto">
          <a:xfrm>
            <a:off x="8623363" y="1298687"/>
            <a:ext cx="2154879" cy="1754326"/>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B30537"/>
              </a:solidFill>
              <a:effectLst/>
              <a:uLnTx/>
              <a:uFillTx/>
              <a:latin typeface="Arial" pitchFamily="34" charset="0"/>
              <a:ea typeface="ヒラギノ角ゴ Pro W3"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B30537"/>
                </a:solidFill>
                <a:effectLst/>
                <a:uLnTx/>
                <a:uFillTx/>
                <a:latin typeface="Arial" pitchFamily="34" charset="0"/>
                <a:ea typeface="ヒラギノ角ゴ Pro W3" charset="-128"/>
                <a:cs typeface="+mn-cs"/>
              </a:rPr>
              <a:t>B </a:t>
            </a:r>
            <a:endParaRPr kumimoji="0" lang="en-US" sz="7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ECE00"/>
                </a:solidFill>
                <a:effectLst/>
                <a:uLnTx/>
                <a:uFillTx/>
                <a:latin typeface="Arial" pitchFamily="34" charset="0"/>
                <a:ea typeface="+mn-ea"/>
                <a:cs typeface="+mn-cs"/>
              </a:rPr>
              <a:t>Major amendments</a:t>
            </a:r>
            <a:r>
              <a:rPr kumimoji="0" lang="en-US" sz="1200" b="1" i="0" u="none" strike="noStrike" kern="1200" cap="none" spc="0" normalizeH="0" baseline="0" noProof="0" dirty="0">
                <a:ln>
                  <a:noFill/>
                </a:ln>
                <a:solidFill>
                  <a:srgbClr val="FECE00"/>
                </a:solidFill>
                <a:effectLst/>
                <a:uLnTx/>
                <a:uFillTx/>
                <a:latin typeface="Arial" pitchFamily="34" charset="0"/>
                <a:ea typeface="+mn-ea"/>
                <a:cs typeface="+mn-cs"/>
              </a:rPr>
              <a:t> </a:t>
            </a:r>
            <a:br>
              <a:rPr kumimoji="0" lang="en-US" sz="1200" b="1" i="0" u="none" strike="noStrike" kern="1200" cap="none" spc="0" normalizeH="0" baseline="0" noProof="0" dirty="0">
                <a:ln>
                  <a:noFill/>
                </a:ln>
                <a:solidFill>
                  <a:srgbClr val="002F56"/>
                </a:solidFill>
                <a:effectLst/>
                <a:uLnTx/>
                <a:uFillTx/>
                <a:latin typeface="Arial" pitchFamily="34" charset="0"/>
                <a:ea typeface="+mn-ea"/>
                <a:cs typeface="+mn-cs"/>
              </a:rPr>
            </a:br>
            <a:r>
              <a:rPr kumimoji="0" lang="en-US" sz="1600" b="1" i="0" u="none" strike="noStrike" kern="1200" cap="none" spc="0" normalizeH="0" baseline="0" noProof="0" dirty="0">
                <a:ln>
                  <a:noFill/>
                </a:ln>
                <a:solidFill>
                  <a:srgbClr val="FECE00"/>
                </a:solidFill>
                <a:effectLst/>
                <a:uLnTx/>
                <a:uFillTx/>
                <a:latin typeface="Arial" pitchFamily="34" charset="0"/>
                <a:ea typeface="+mn-ea"/>
                <a:cs typeface="+mn-cs"/>
              </a:rPr>
              <a:t>to the 2005 IHR </a:t>
            </a:r>
            <a:br>
              <a:rPr kumimoji="0" lang="en-US" sz="1200" b="1" i="0" u="none" strike="noStrike" kern="1200" cap="none" spc="0" normalizeH="0" baseline="0" noProof="0" dirty="0">
                <a:ln>
                  <a:noFill/>
                </a:ln>
                <a:solidFill>
                  <a:srgbClr val="FF0000"/>
                </a:solidFill>
                <a:effectLst/>
                <a:uLnTx/>
                <a:uFillTx/>
                <a:latin typeface="Arial" pitchFamily="34" charset="0"/>
                <a:ea typeface="+mn-ea"/>
                <a:cs typeface="+mn-cs"/>
              </a:rPr>
            </a:br>
            <a:r>
              <a:rPr kumimoji="0" lang="en-US" sz="1200" b="1" i="0" u="none" strike="noStrike" kern="1200" cap="none" spc="0" normalizeH="0" baseline="0" noProof="0" dirty="0">
                <a:ln>
                  <a:noFill/>
                </a:ln>
                <a:solidFill>
                  <a:srgbClr val="002F56"/>
                </a:solidFill>
                <a:effectLst/>
                <a:uLnTx/>
                <a:uFillTx/>
                <a:latin typeface="Arial" pitchFamily="34" charset="0"/>
                <a:ea typeface="+mn-ea"/>
                <a:cs typeface="+mn-cs"/>
              </a:rPr>
              <a:t>to be adopted at the </a:t>
            </a:r>
            <a:br>
              <a:rPr kumimoji="0" lang="en-US" sz="1200" b="1" i="0" u="none" strike="noStrike" kern="1200" cap="none" spc="0" normalizeH="0" baseline="0" noProof="0" dirty="0">
                <a:ln>
                  <a:noFill/>
                </a:ln>
                <a:solidFill>
                  <a:srgbClr val="002F56"/>
                </a:solidFill>
                <a:effectLst/>
                <a:uLnTx/>
                <a:uFillTx/>
                <a:latin typeface="Arial" pitchFamily="34" charset="0"/>
                <a:ea typeface="+mn-ea"/>
                <a:cs typeface="+mn-cs"/>
              </a:rPr>
            </a:br>
            <a:r>
              <a:rPr kumimoji="0" lang="en-US" sz="1200" b="1" i="0" u="none" strike="noStrike" kern="1200" cap="none" spc="0" normalizeH="0" baseline="0" noProof="0" dirty="0">
                <a:ln>
                  <a:noFill/>
                </a:ln>
                <a:solidFill>
                  <a:srgbClr val="002F56"/>
                </a:solidFill>
                <a:effectLst/>
                <a:uLnTx/>
                <a:uFillTx/>
                <a:latin typeface="Arial" pitchFamily="34" charset="0"/>
                <a:ea typeface="+mn-ea"/>
                <a:cs typeface="+mn-cs"/>
              </a:rPr>
              <a:t>World Health Assembly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2F56"/>
                </a:solidFill>
                <a:effectLst/>
                <a:uLnTx/>
                <a:uFillTx/>
                <a:latin typeface="Arial" pitchFamily="34" charset="0"/>
                <a:ea typeface="+mn-ea"/>
                <a:cs typeface="+mn-cs"/>
              </a:rPr>
              <a:t>In May 2023 or 2024</a:t>
            </a:r>
            <a:endParaRPr kumimoji="0" lang="en-US" sz="1200" b="0" i="0" u="none" strike="noStrike" kern="1200" cap="none" spc="0" normalizeH="0" baseline="0" noProof="0" dirty="0">
              <a:ln>
                <a:noFill/>
              </a:ln>
              <a:solidFill>
                <a:srgbClr val="002F56"/>
              </a:solidFill>
              <a:effectLst/>
              <a:uLnTx/>
              <a:uFillTx/>
              <a:latin typeface="Arial" pitchFamily="34" charset="0"/>
              <a:ea typeface="+mn-ea"/>
              <a:cs typeface="+mn-cs"/>
            </a:endParaRPr>
          </a:p>
        </p:txBody>
      </p:sp>
      <p:sp>
        <p:nvSpPr>
          <p:cNvPr id="5" name="TextBox 9">
            <a:extLst>
              <a:ext uri="{FF2B5EF4-FFF2-40B4-BE49-F238E27FC236}">
                <a16:creationId xmlns:a16="http://schemas.microsoft.com/office/drawing/2014/main" id="{68946A2D-8DD0-5775-5ED3-063602D98ADC}"/>
              </a:ext>
            </a:extLst>
          </p:cNvPr>
          <p:cNvSpPr txBox="1"/>
          <p:nvPr/>
        </p:nvSpPr>
        <p:spPr>
          <a:xfrm>
            <a:off x="9330862" y="6477201"/>
            <a:ext cx="2677814" cy="3231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rPr>
              <a:t>source: </a:t>
            </a: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www.apps.who.int</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pitchFamily="34" charset="0"/>
                <a:ea typeface="+mn-ea"/>
                <a:cs typeface="+mn-cs"/>
              </a:rPr>
              <a:t>[retrieved 20 May 2022]</a:t>
            </a:r>
            <a:endParaRPr kumimoji="0" lang="en-CH" sz="700" b="0" i="1"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6" name="Picture 5">
            <a:extLst>
              <a:ext uri="{FF2B5EF4-FFF2-40B4-BE49-F238E27FC236}">
                <a16:creationId xmlns:a16="http://schemas.microsoft.com/office/drawing/2014/main" id="{E3CA4F19-CC8C-69E0-7E97-F5B6CB360C1F}"/>
              </a:ext>
            </a:extLst>
          </p:cNvPr>
          <p:cNvPicPr>
            <a:picLocks noChangeAspect="1"/>
          </p:cNvPicPr>
          <p:nvPr/>
        </p:nvPicPr>
        <p:blipFill>
          <a:blip r:embed="rId3"/>
          <a:stretch>
            <a:fillRect/>
          </a:stretch>
        </p:blipFill>
        <p:spPr>
          <a:xfrm>
            <a:off x="9377801" y="3008884"/>
            <a:ext cx="1798602" cy="2674847"/>
          </a:xfrm>
          <a:prstGeom prst="rect">
            <a:avLst/>
          </a:prstGeom>
        </p:spPr>
      </p:pic>
      <p:pic>
        <p:nvPicPr>
          <p:cNvPr id="7" name="Picture 6">
            <a:extLst>
              <a:ext uri="{FF2B5EF4-FFF2-40B4-BE49-F238E27FC236}">
                <a16:creationId xmlns:a16="http://schemas.microsoft.com/office/drawing/2014/main" id="{AF214585-1489-C040-2861-AD157CF630EA}"/>
              </a:ext>
            </a:extLst>
          </p:cNvPr>
          <p:cNvPicPr>
            <a:picLocks noChangeAspect="1"/>
          </p:cNvPicPr>
          <p:nvPr/>
        </p:nvPicPr>
        <p:blipFill>
          <a:blip r:embed="rId4"/>
          <a:stretch>
            <a:fillRect/>
          </a:stretch>
        </p:blipFill>
        <p:spPr>
          <a:xfrm>
            <a:off x="1097566" y="3089960"/>
            <a:ext cx="2164505" cy="3117449"/>
          </a:xfrm>
          <a:prstGeom prst="rect">
            <a:avLst/>
          </a:prstGeom>
          <a:effectLst>
            <a:outerShdw blurRad="50800" dist="38100" dir="8100000" algn="tr" rotWithShape="0">
              <a:prstClr val="black">
                <a:alpha val="40000"/>
              </a:prstClr>
            </a:outerShdw>
          </a:effectLst>
        </p:spPr>
      </p:pic>
      <p:sp>
        <p:nvSpPr>
          <p:cNvPr id="8" name="TextBox 16">
            <a:extLst>
              <a:ext uri="{FF2B5EF4-FFF2-40B4-BE49-F238E27FC236}">
                <a16:creationId xmlns:a16="http://schemas.microsoft.com/office/drawing/2014/main" id="{EF9EE4B7-75E2-9184-AE48-204C4E6732B1}"/>
              </a:ext>
            </a:extLst>
          </p:cNvPr>
          <p:cNvSpPr txBox="1"/>
          <p:nvPr/>
        </p:nvSpPr>
        <p:spPr>
          <a:xfrm>
            <a:off x="3680885" y="5706875"/>
            <a:ext cx="5449021" cy="938719"/>
          </a:xfrm>
          <a:prstGeom prst="rect">
            <a:avLst/>
          </a:prstGeom>
          <a:solidFill>
            <a:srgbClr val="FFFFCC"/>
          </a:solidFill>
          <a:ln>
            <a:solidFill>
              <a:schemeClr val="bg1">
                <a:lumMod val="85000"/>
              </a:schemeClr>
            </a:solidFill>
          </a:ln>
          <a:effectLst>
            <a:outerShdw blurRad="50800" dist="38100" dir="8100000" algn="tr" rotWithShape="0">
              <a:prstClr val="black">
                <a:alpha val="40000"/>
              </a:prstClr>
            </a:outerShdw>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sng" strike="noStrike" kern="0" cap="none" spc="0" normalizeH="0" baseline="0" noProof="0" dirty="0">
                <a:ln>
                  <a:noFill/>
                </a:ln>
                <a:solidFill>
                  <a:srgbClr val="800000"/>
                </a:solidFill>
                <a:effectLst/>
                <a:uLnTx/>
                <a:uFillTx/>
                <a:latin typeface="Arial" pitchFamily="34" charset="0"/>
                <a:ea typeface="ヒラギノ角ゴ Pro W3"/>
                <a:cs typeface="ヒラギノ角ゴ Pro W3"/>
              </a:rPr>
              <a:t>Legal framework of A + B</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800000"/>
                </a:solidFill>
                <a:effectLst/>
                <a:uLnTx/>
                <a:uFillTx/>
                <a:latin typeface="Arial" pitchFamily="34" charset="0"/>
                <a:ea typeface="ヒラギノ角ゴ Pro W3"/>
                <a:cs typeface="ヒラギノ角ゴ Pro W3"/>
              </a:rPr>
              <a:t>Creates new supranational body that governs the world and puts WHO in charge of PHEICs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H" sz="1100" b="0" i="0" u="none" strike="noStrike" kern="1200" cap="none" spc="0" normalizeH="0" baseline="0" noProof="0" dirty="0">
              <a:ln>
                <a:noFill/>
              </a:ln>
              <a:solidFill>
                <a:srgbClr val="808080">
                  <a:lumMod val="75000"/>
                </a:srgbClr>
              </a:solidFill>
              <a:effectLst/>
              <a:uLnTx/>
              <a:uFillTx/>
              <a:latin typeface="Arial" pitchFamily="34" charset="0"/>
              <a:ea typeface="+mn-ea"/>
              <a:cs typeface="+mn-cs"/>
            </a:endParaRPr>
          </a:p>
        </p:txBody>
      </p:sp>
      <p:pic>
        <p:nvPicPr>
          <p:cNvPr id="9" name="Picture 8">
            <a:extLst>
              <a:ext uri="{FF2B5EF4-FFF2-40B4-BE49-F238E27FC236}">
                <a16:creationId xmlns:a16="http://schemas.microsoft.com/office/drawing/2014/main" id="{9D9B9467-3AC8-BD72-7858-06E088096738}"/>
              </a:ext>
            </a:extLst>
          </p:cNvPr>
          <p:cNvPicPr>
            <a:picLocks noChangeAspect="1"/>
          </p:cNvPicPr>
          <p:nvPr/>
        </p:nvPicPr>
        <p:blipFill>
          <a:blip r:embed="rId5"/>
          <a:stretch>
            <a:fillRect/>
          </a:stretch>
        </p:blipFill>
        <p:spPr>
          <a:xfrm>
            <a:off x="4441004" y="1117150"/>
            <a:ext cx="2895065" cy="3647877"/>
          </a:xfrm>
          <a:prstGeom prst="rect">
            <a:avLst/>
          </a:prstGeom>
          <a:ln>
            <a:solidFill>
              <a:schemeClr val="bg2">
                <a:lumMod val="75000"/>
              </a:schemeClr>
            </a:solidFill>
          </a:ln>
          <a:effectLst>
            <a:outerShdw blurRad="50800" dist="38100" dir="8100000" algn="tr" rotWithShape="0">
              <a:prstClr val="black">
                <a:alpha val="40000"/>
              </a:prstClr>
            </a:outerShdw>
          </a:effectLst>
        </p:spPr>
      </p:pic>
      <p:cxnSp>
        <p:nvCxnSpPr>
          <p:cNvPr id="10" name="Straight Arrow Connector 9">
            <a:extLst>
              <a:ext uri="{FF2B5EF4-FFF2-40B4-BE49-F238E27FC236}">
                <a16:creationId xmlns:a16="http://schemas.microsoft.com/office/drawing/2014/main" id="{8ADF4191-FFD0-C525-BC33-3EBDC6288B58}"/>
              </a:ext>
            </a:extLst>
          </p:cNvPr>
          <p:cNvCxnSpPr>
            <a:cxnSpLocks/>
          </p:cNvCxnSpPr>
          <p:nvPr/>
        </p:nvCxnSpPr>
        <p:spPr>
          <a:xfrm>
            <a:off x="5813419" y="2594943"/>
            <a:ext cx="240846" cy="1214897"/>
          </a:xfrm>
          <a:prstGeom prst="straightConnector1">
            <a:avLst/>
          </a:prstGeom>
          <a:ln w="19050">
            <a:solidFill>
              <a:schemeClr val="bg2">
                <a:lumMod val="50000"/>
              </a:schemeClr>
            </a:solidFill>
            <a:prstDash val="sysDash"/>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74D4BC0-61C1-A663-96A7-823B1ABDC099}"/>
              </a:ext>
            </a:extLst>
          </p:cNvPr>
          <p:cNvCxnSpPr>
            <a:cxnSpLocks/>
            <a:endCxn id="13" idx="0"/>
          </p:cNvCxnSpPr>
          <p:nvPr/>
        </p:nvCxnSpPr>
        <p:spPr>
          <a:xfrm flipH="1">
            <a:off x="6174300" y="2582834"/>
            <a:ext cx="1493931" cy="121219"/>
          </a:xfrm>
          <a:prstGeom prst="straightConnector1">
            <a:avLst/>
          </a:prstGeom>
          <a:ln w="19050">
            <a:solidFill>
              <a:schemeClr val="bg2">
                <a:lumMod val="50000"/>
              </a:schemeClr>
            </a:solidFill>
            <a:prstDash val="sysDash"/>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33D981A-4AD1-F84A-B64A-2E6CE18C6605}"/>
              </a:ext>
            </a:extLst>
          </p:cNvPr>
          <p:cNvCxnSpPr>
            <a:cxnSpLocks/>
          </p:cNvCxnSpPr>
          <p:nvPr/>
        </p:nvCxnSpPr>
        <p:spPr>
          <a:xfrm flipV="1">
            <a:off x="2666064" y="3053013"/>
            <a:ext cx="0" cy="400542"/>
          </a:xfrm>
          <a:prstGeom prst="straightConnector1">
            <a:avLst/>
          </a:prstGeom>
          <a:ln w="19050">
            <a:solidFill>
              <a:schemeClr val="bg2">
                <a:lumMod val="50000"/>
              </a:schemeClr>
            </a:solidFill>
            <a:prstDash val="sysDash"/>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A6D44CD-B5A8-E477-4748-A3E5ACAE7988}"/>
              </a:ext>
            </a:extLst>
          </p:cNvPr>
          <p:cNvPicPr>
            <a:picLocks noChangeAspect="1"/>
          </p:cNvPicPr>
          <p:nvPr/>
        </p:nvPicPr>
        <p:blipFill>
          <a:blip r:embed="rId6"/>
          <a:stretch>
            <a:fillRect/>
          </a:stretch>
        </p:blipFill>
        <p:spPr>
          <a:xfrm>
            <a:off x="3553344" y="2704053"/>
            <a:ext cx="5241911" cy="2724164"/>
          </a:xfrm>
          <a:prstGeom prst="rect">
            <a:avLst/>
          </a:prstGeom>
          <a:solidFill>
            <a:schemeClr val="tx1">
              <a:lumMod val="75000"/>
              <a:lumOff val="25000"/>
            </a:schemeClr>
          </a:solidFill>
          <a:ln>
            <a:solidFill>
              <a:schemeClr val="bg1">
                <a:lumMod val="75000"/>
              </a:schemeClr>
            </a:solidFill>
          </a:ln>
          <a:effectLst>
            <a:outerShdw blurRad="50800" dist="38100" dir="8100000" algn="tr" rotWithShape="0">
              <a:prstClr val="black">
                <a:alpha val="40000"/>
              </a:prstClr>
            </a:outerShdw>
          </a:effectLst>
        </p:spPr>
      </p:pic>
      <p:cxnSp>
        <p:nvCxnSpPr>
          <p:cNvPr id="14" name="Straight Arrow Connector 13">
            <a:extLst>
              <a:ext uri="{FF2B5EF4-FFF2-40B4-BE49-F238E27FC236}">
                <a16:creationId xmlns:a16="http://schemas.microsoft.com/office/drawing/2014/main" id="{42F7D524-B3A4-D216-10CC-96CB331064F8}"/>
              </a:ext>
            </a:extLst>
          </p:cNvPr>
          <p:cNvCxnSpPr>
            <a:cxnSpLocks/>
            <a:stCxn id="4" idx="2"/>
          </p:cNvCxnSpPr>
          <p:nvPr/>
        </p:nvCxnSpPr>
        <p:spPr>
          <a:xfrm flipH="1">
            <a:off x="8369843" y="3053013"/>
            <a:ext cx="1330960" cy="2610383"/>
          </a:xfrm>
          <a:prstGeom prst="straightConnector1">
            <a:avLst/>
          </a:prstGeom>
          <a:ln w="38100">
            <a:solidFill>
              <a:srgbClr val="FF0000"/>
            </a:solidFill>
            <a:prstDash val="sysDash"/>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F7D524-B3A4-D216-10CC-96CB331064F8}"/>
              </a:ext>
            </a:extLst>
          </p:cNvPr>
          <p:cNvCxnSpPr>
            <a:cxnSpLocks/>
          </p:cNvCxnSpPr>
          <p:nvPr/>
        </p:nvCxnSpPr>
        <p:spPr>
          <a:xfrm>
            <a:off x="1999608" y="3053013"/>
            <a:ext cx="2441340" cy="2674847"/>
          </a:xfrm>
          <a:prstGeom prst="straightConnector1">
            <a:avLst/>
          </a:prstGeom>
          <a:ln w="38100">
            <a:solidFill>
              <a:srgbClr val="FF0000"/>
            </a:solidFill>
            <a:prstDash val="sysDash"/>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FE1EC7AC-C2A2-CDA4-69D8-6336B135D806}"/>
              </a:ext>
            </a:extLst>
          </p:cNvPr>
          <p:cNvSpPr>
            <a:spLocks noGrp="1"/>
          </p:cNvSpPr>
          <p:nvPr/>
        </p:nvSpPr>
        <p:spPr>
          <a:xfrm>
            <a:off x="280511" y="57634"/>
            <a:ext cx="11216049" cy="1325563"/>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lang="en-US" sz="4800" b="1" kern="1200" dirty="0">
                <a:solidFill>
                  <a:schemeClr val="tx1"/>
                </a:solidFill>
                <a:latin typeface="+mj-lt"/>
                <a:ea typeface="+mj-ea"/>
                <a:cs typeface="+mj-cs"/>
              </a:defRPr>
            </a:lvl1pPr>
          </a:lstStyle>
          <a:p>
            <a:r>
              <a:rPr lang="en-GB" sz="3600" dirty="0">
                <a:solidFill>
                  <a:srgbClr val="002F56"/>
                </a:solidFill>
                <a:latin typeface="PT Sans"/>
              </a:rPr>
              <a:t>The WHO 2-track process to ‘Health Security’ Monopoly</a:t>
            </a:r>
          </a:p>
        </p:txBody>
      </p:sp>
    </p:spTree>
    <p:extLst>
      <p:ext uri="{BB962C8B-B14F-4D97-AF65-F5344CB8AC3E}">
        <p14:creationId xmlns:p14="http://schemas.microsoft.com/office/powerpoint/2010/main" val="2562056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2" name="Rectangle 107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llustration of a woman &quot;Mother Health&quot; lifting shapes of tiny people made out of colorful strings up in the sky.">
            <a:extLst>
              <a:ext uri="{FF2B5EF4-FFF2-40B4-BE49-F238E27FC236}">
                <a16:creationId xmlns:a16="http://schemas.microsoft.com/office/drawing/2014/main" id="{E9E54538-DC4D-5503-4F06-0DAAE96D252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9091" r="35356"/>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73" name="Rectangle 107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6058A07-8E1E-227D-5E20-07C7E7CDDD11}"/>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dirty="0">
                <a:solidFill>
                  <a:schemeClr val="bg1"/>
                </a:solidFill>
              </a:rPr>
              <a:t>  </a:t>
            </a:r>
            <a:r>
              <a:rPr lang="en-US" sz="2800" b="1" dirty="0">
                <a:solidFill>
                  <a:schemeClr val="bg1"/>
                </a:solidFill>
              </a:rPr>
              <a:t>Dangerous Ambition</a:t>
            </a:r>
          </a:p>
        </p:txBody>
      </p:sp>
      <p:sp>
        <p:nvSpPr>
          <p:cNvPr id="1074" name="Rectangle 107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75" name="Rectangle 107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26873052-48C9-2DA9-9479-CA2CD2943A0E}"/>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pPr indent="-228600">
              <a:buFont typeface="Arial" panose="020B0604020202020204" pitchFamily="34" charset="0"/>
              <a:buChar char="•"/>
            </a:pPr>
            <a:endParaRPr lang="en-US" dirty="0">
              <a:solidFill>
                <a:schemeClr val="bg1"/>
              </a:solidFill>
            </a:endParaRPr>
          </a:p>
          <a:p>
            <a:pPr indent="-228600">
              <a:buFont typeface="Arial" panose="020B0604020202020204" pitchFamily="34" charset="0"/>
              <a:buChar char="•"/>
            </a:pPr>
            <a:r>
              <a:rPr lang="en-US" dirty="0">
                <a:solidFill>
                  <a:schemeClr val="bg1"/>
                </a:solidFill>
              </a:rPr>
              <a:t>Working Drafts on IHR and the Pandemic Agreement cause alarm</a:t>
            </a:r>
          </a:p>
          <a:p>
            <a:pPr indent="-228600">
              <a:buFont typeface="Arial" panose="020B0604020202020204" pitchFamily="34" charset="0"/>
              <a:buChar char="•"/>
            </a:pPr>
            <a:endParaRPr lang="en-US" dirty="0">
              <a:solidFill>
                <a:schemeClr val="bg1"/>
              </a:solidFill>
            </a:endParaRPr>
          </a:p>
          <a:p>
            <a:pPr indent="-228600">
              <a:buFont typeface="Arial" panose="020B0604020202020204" pitchFamily="34" charset="0"/>
              <a:buChar char="•"/>
            </a:pPr>
            <a:r>
              <a:rPr lang="en-US" dirty="0">
                <a:solidFill>
                  <a:schemeClr val="bg1"/>
                </a:solidFill>
              </a:rPr>
              <a:t>Final Drafts for 76th World Health Assembly May 27</a:t>
            </a:r>
            <a:r>
              <a:rPr lang="en-US" baseline="30000" dirty="0">
                <a:solidFill>
                  <a:schemeClr val="bg1"/>
                </a:solidFill>
              </a:rPr>
              <a:t>th</a:t>
            </a:r>
            <a:r>
              <a:rPr lang="en-US" dirty="0">
                <a:solidFill>
                  <a:schemeClr val="bg1"/>
                </a:solidFill>
              </a:rPr>
              <a:t> may differ a little, due to push back</a:t>
            </a:r>
          </a:p>
          <a:p>
            <a:pPr indent="-228600">
              <a:buFont typeface="Arial" panose="020B0604020202020204" pitchFamily="34" charset="0"/>
              <a:buChar char="•"/>
            </a:pPr>
            <a:endParaRPr lang="en-US" dirty="0">
              <a:solidFill>
                <a:schemeClr val="bg1"/>
              </a:solidFill>
            </a:endParaRPr>
          </a:p>
          <a:p>
            <a:r>
              <a:rPr lang="en-US" dirty="0">
                <a:solidFill>
                  <a:schemeClr val="bg1"/>
                </a:solidFill>
              </a:rPr>
              <a:t>WHO to be global vaccine &amp; prophylaxis authority via certificates </a:t>
            </a:r>
            <a:r>
              <a:rPr lang="en-US" sz="1200" i="1" dirty="0">
                <a:solidFill>
                  <a:schemeClr val="bg1"/>
                </a:solidFill>
              </a:rPr>
              <a:t>Annex 6 para 3 IHR</a:t>
            </a:r>
          </a:p>
          <a:p>
            <a:pPr indent="-22860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2012648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1" name="Rectangle 104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15EE42-581D-A21B-06A0-3EFC8C246930}"/>
              </a:ext>
            </a:extLst>
          </p:cNvPr>
          <p:cNvSpPr>
            <a:spLocks noGrp="1"/>
          </p:cNvSpPr>
          <p:nvPr>
            <p:ph type="title"/>
          </p:nvPr>
        </p:nvSpPr>
        <p:spPr>
          <a:xfrm>
            <a:off x="6513788" y="365125"/>
            <a:ext cx="4840010" cy="1807305"/>
          </a:xfrm>
        </p:spPr>
        <p:txBody>
          <a:bodyPr>
            <a:normAutofit/>
          </a:bodyPr>
          <a:lstStyle/>
          <a:p>
            <a:r>
              <a:rPr lang="en-GB" sz="4100" dirty="0"/>
              <a:t>Critical Thinker to Conspiracy Theorist,</a:t>
            </a:r>
            <a:br>
              <a:rPr lang="en-GB" sz="4100" dirty="0"/>
            </a:br>
            <a:r>
              <a:rPr lang="en-GB" sz="4100" dirty="0"/>
              <a:t>the CIA Switcheroo</a:t>
            </a:r>
          </a:p>
        </p:txBody>
      </p:sp>
      <p:pic>
        <p:nvPicPr>
          <p:cNvPr id="1028" name="Picture 4">
            <a:extLst>
              <a:ext uri="{FF2B5EF4-FFF2-40B4-BE49-F238E27FC236}">
                <a16:creationId xmlns:a16="http://schemas.microsoft.com/office/drawing/2014/main" id="{0D2D604C-B616-DEB3-6C7E-1F17138739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55" r="21878" b="-1"/>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0DCC523-FD66-DBE1-4263-59D0AEFBD378}"/>
              </a:ext>
            </a:extLst>
          </p:cNvPr>
          <p:cNvSpPr>
            <a:spLocks noGrp="1"/>
          </p:cNvSpPr>
          <p:nvPr>
            <p:ph idx="1"/>
          </p:nvPr>
        </p:nvSpPr>
        <p:spPr>
          <a:xfrm>
            <a:off x="6513788" y="2333297"/>
            <a:ext cx="4840010" cy="3843666"/>
          </a:xfrm>
        </p:spPr>
        <p:txBody>
          <a:bodyPr>
            <a:normAutofit fontScale="92500" lnSpcReduction="20000"/>
          </a:bodyPr>
          <a:lstStyle/>
          <a:p>
            <a:pPr marL="0" indent="0">
              <a:buNone/>
            </a:pPr>
            <a:r>
              <a:rPr lang="en-GB" sz="2000" b="1" dirty="0"/>
              <a:t>CIA Dispatch 1035-960 targets critics of the Warren Commission;</a:t>
            </a:r>
          </a:p>
          <a:p>
            <a:r>
              <a:rPr lang="en-GB" sz="2000" b="1" dirty="0"/>
              <a:t>Accuse theorist of self-infatuation, political motivation, profit making</a:t>
            </a:r>
          </a:p>
          <a:p>
            <a:r>
              <a:rPr lang="en-GB" sz="2000" b="1" dirty="0"/>
              <a:t>Attack through sources friendly to CIA</a:t>
            </a:r>
          </a:p>
          <a:p>
            <a:r>
              <a:rPr lang="en-GB" sz="2000" b="1" dirty="0"/>
              <a:t>Say it is ‘old news’, irresponsible to speculate, eyewitnesses unreliable</a:t>
            </a:r>
          </a:p>
          <a:p>
            <a:r>
              <a:rPr lang="en-GB" sz="2000" b="1" dirty="0"/>
              <a:t>Claim impossible for big plots to be kept quiet</a:t>
            </a:r>
          </a:p>
          <a:p>
            <a:pPr marL="0" indent="0">
              <a:buNone/>
            </a:pPr>
            <a:r>
              <a:rPr lang="en-GB" sz="2000" i="1" dirty="0"/>
              <a:t>LBJ Getting the Warren Commission Report Sept 24</a:t>
            </a:r>
            <a:r>
              <a:rPr lang="en-GB" sz="2000" i="1" baseline="30000" dirty="0"/>
              <a:t>th</a:t>
            </a:r>
            <a:r>
              <a:rPr lang="en-GB" sz="2000" i="1" dirty="0"/>
              <a:t> 1964. </a:t>
            </a:r>
          </a:p>
          <a:p>
            <a:pPr marL="0" indent="0">
              <a:buNone/>
            </a:pPr>
            <a:r>
              <a:rPr lang="en-GB" sz="1300" i="1" dirty="0"/>
              <a:t>Ref FOI NYT 1976 and referenced in Conspiracy Theory In America by Lance DeHaven-Smith 2013</a:t>
            </a:r>
          </a:p>
          <a:p>
            <a:pPr marL="0" indent="0">
              <a:buNone/>
            </a:pPr>
            <a:r>
              <a:rPr lang="en-GB" sz="2000" dirty="0"/>
              <a:t> </a:t>
            </a:r>
          </a:p>
          <a:p>
            <a:pPr marL="0" indent="0">
              <a:buNone/>
            </a:pPr>
            <a:endParaRPr lang="en-GB" sz="2000" dirty="0"/>
          </a:p>
        </p:txBody>
      </p:sp>
    </p:spTree>
    <p:extLst>
      <p:ext uri="{BB962C8B-B14F-4D97-AF65-F5344CB8AC3E}">
        <p14:creationId xmlns:p14="http://schemas.microsoft.com/office/powerpoint/2010/main" val="15921257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895BF-CA07-A111-85F6-2711BB049C0F}"/>
              </a:ext>
            </a:extLst>
          </p:cNvPr>
          <p:cNvSpPr>
            <a:spLocks noGrp="1"/>
          </p:cNvSpPr>
          <p:nvPr>
            <p:ph type="title"/>
          </p:nvPr>
        </p:nvSpPr>
        <p:spPr>
          <a:xfrm>
            <a:off x="481013" y="3752849"/>
            <a:ext cx="3290887" cy="2452687"/>
          </a:xfrm>
        </p:spPr>
        <p:txBody>
          <a:bodyPr vert="horz" lIns="91440" tIns="45720" rIns="91440" bIns="45720" rtlCol="0" anchor="ctr">
            <a:normAutofit fontScale="90000"/>
          </a:bodyPr>
          <a:lstStyle/>
          <a:p>
            <a:r>
              <a:rPr lang="en-US" sz="3100" b="1" dirty="0"/>
              <a:t>WHA 27</a:t>
            </a:r>
            <a:r>
              <a:rPr lang="en-US" sz="3100" b="1" baseline="30000" dirty="0"/>
              <a:t>th</a:t>
            </a:r>
            <a:r>
              <a:rPr lang="en-US" sz="3100" b="1" dirty="0"/>
              <a:t> May Deadline; </a:t>
            </a:r>
            <a:br>
              <a:rPr lang="en-US" sz="3100" b="1" dirty="0"/>
            </a:br>
            <a:r>
              <a:rPr lang="en-US" sz="3100" b="1" dirty="0"/>
              <a:t>Pandemic Agreement   + </a:t>
            </a:r>
            <a:br>
              <a:rPr lang="en-US" sz="3100" b="1" dirty="0"/>
            </a:br>
            <a:r>
              <a:rPr lang="en-US" sz="3100" b="1" dirty="0"/>
              <a:t>International Health Regulations</a:t>
            </a:r>
          </a:p>
        </p:txBody>
      </p:sp>
      <p:pic>
        <p:nvPicPr>
          <p:cNvPr id="6" name="Content Placeholder 5" descr="A group of books on a table&#10;&#10;Description automatically generated">
            <a:extLst>
              <a:ext uri="{FF2B5EF4-FFF2-40B4-BE49-F238E27FC236}">
                <a16:creationId xmlns:a16="http://schemas.microsoft.com/office/drawing/2014/main" id="{A9E793EA-C213-284E-0BF9-2D71EDB9A73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7703" b="2770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 Placeholder 3">
            <a:extLst>
              <a:ext uri="{FF2B5EF4-FFF2-40B4-BE49-F238E27FC236}">
                <a16:creationId xmlns:a16="http://schemas.microsoft.com/office/drawing/2014/main" id="{95AB6E98-8AD3-E159-A2FF-0570859027A3}"/>
              </a:ext>
            </a:extLst>
          </p:cNvPr>
          <p:cNvSpPr>
            <a:spLocks noGrp="1"/>
          </p:cNvSpPr>
          <p:nvPr>
            <p:ph type="body" sz="half" idx="2"/>
          </p:nvPr>
        </p:nvSpPr>
        <p:spPr>
          <a:xfrm>
            <a:off x="4177146" y="3752850"/>
            <a:ext cx="7532250" cy="2452688"/>
          </a:xfrm>
        </p:spPr>
        <p:txBody>
          <a:bodyPr vert="horz" lIns="91440" tIns="45720" rIns="91440" bIns="45720" rtlCol="0" anchor="ctr">
            <a:normAutofit lnSpcReduction="10000"/>
          </a:bodyPr>
          <a:lstStyle/>
          <a:p>
            <a:r>
              <a:rPr lang="en-US" sz="1800" b="1" dirty="0"/>
              <a:t>WHO is in breach of  its four-month window for IHR changes </a:t>
            </a:r>
            <a:r>
              <a:rPr lang="en-US" sz="1400" dirty="0"/>
              <a:t>Article 55 (2) IHR</a:t>
            </a:r>
          </a:p>
          <a:p>
            <a:r>
              <a:rPr lang="en-US" sz="1800" b="1" dirty="0"/>
              <a:t>DG has emphatic authority to declare PHEICs or Pandemic Emergencies</a:t>
            </a:r>
            <a:r>
              <a:rPr lang="en-US" sz="1800" dirty="0"/>
              <a:t> </a:t>
            </a:r>
            <a:r>
              <a:rPr lang="en-US" sz="1400" dirty="0"/>
              <a:t>Art  49 (5) IHR</a:t>
            </a:r>
          </a:p>
          <a:p>
            <a:r>
              <a:rPr lang="en-US" sz="1800" b="1" dirty="0"/>
              <a:t>PCR in waste water 24 hour cycle in multisectoral surveillance links to Global Genomic Surveillance Reports and supplies to a WHO platform </a:t>
            </a:r>
            <a:r>
              <a:rPr lang="en-US" sz="1800" i="1" dirty="0"/>
              <a:t>Annex 1 pg45 IHR</a:t>
            </a:r>
          </a:p>
          <a:p>
            <a:r>
              <a:rPr lang="en-US" sz="1800" b="1" dirty="0"/>
              <a:t>Members set up Pathogen Labs, Gain-of-Function is not excluded </a:t>
            </a:r>
            <a:r>
              <a:rPr lang="en-US" sz="1400" dirty="0"/>
              <a:t>Art 12 PA</a:t>
            </a:r>
            <a:endParaRPr lang="en-US" sz="1400" b="1" dirty="0"/>
          </a:p>
          <a:p>
            <a:r>
              <a:rPr lang="en-US" sz="1800" b="1" dirty="0"/>
              <a:t>Report to centralized platform called PABS </a:t>
            </a:r>
            <a:r>
              <a:rPr lang="en-US" dirty="0"/>
              <a:t>Art 12 PA</a:t>
            </a:r>
          </a:p>
          <a:p>
            <a:pPr indent="-228600">
              <a:buFont typeface="Arial" panose="020B0604020202020204" pitchFamily="34" charset="0"/>
              <a:buChar char="•"/>
            </a:pPr>
            <a:endParaRPr lang="en-US" sz="1800" b="1" dirty="0"/>
          </a:p>
        </p:txBody>
      </p:sp>
    </p:spTree>
    <p:extLst>
      <p:ext uri="{BB962C8B-B14F-4D97-AF65-F5344CB8AC3E}">
        <p14:creationId xmlns:p14="http://schemas.microsoft.com/office/powerpoint/2010/main" val="30850343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BF0BF7-CF50-51EC-11FB-05BF26F0E925}"/>
              </a:ext>
            </a:extLst>
          </p:cNvPr>
          <p:cNvSpPr>
            <a:spLocks noGrp="1"/>
          </p:cNvSpPr>
          <p:nvPr>
            <p:ph type="title"/>
          </p:nvPr>
        </p:nvSpPr>
        <p:spPr>
          <a:xfrm>
            <a:off x="838202" y="365126"/>
            <a:ext cx="5011056" cy="998261"/>
          </a:xfrm>
        </p:spPr>
        <p:txBody>
          <a:bodyPr vert="horz" lIns="91440" tIns="45720" rIns="91440" bIns="45720" rtlCol="0" anchor="ctr">
            <a:normAutofit/>
          </a:bodyPr>
          <a:lstStyle/>
          <a:p>
            <a:r>
              <a:rPr lang="en-US" sz="4400" dirty="0"/>
              <a:t> WHO Ambition?</a:t>
            </a:r>
          </a:p>
        </p:txBody>
      </p:sp>
      <p:sp>
        <p:nvSpPr>
          <p:cNvPr id="55" name="Content Placeholder 2">
            <a:extLst>
              <a:ext uri="{FF2B5EF4-FFF2-40B4-BE49-F238E27FC236}">
                <a16:creationId xmlns:a16="http://schemas.microsoft.com/office/drawing/2014/main" id="{EE9EC4FE-AA3D-C8B1-4BBA-EFFA7092EA90}"/>
              </a:ext>
            </a:extLst>
          </p:cNvPr>
          <p:cNvSpPr>
            <a:spLocks noGrp="1"/>
          </p:cNvSpPr>
          <p:nvPr>
            <p:ph idx="1"/>
          </p:nvPr>
        </p:nvSpPr>
        <p:spPr>
          <a:xfrm>
            <a:off x="1073188" y="1558637"/>
            <a:ext cx="4776070" cy="4618326"/>
          </a:xfrm>
        </p:spPr>
        <p:txBody>
          <a:bodyPr vert="horz" lIns="91440" tIns="45720" rIns="91440" bIns="45720" rtlCol="0">
            <a:normAutofit lnSpcReduction="10000"/>
          </a:bodyPr>
          <a:lstStyle/>
          <a:p>
            <a:r>
              <a:rPr lang="en-US" sz="1600" b="1" dirty="0">
                <a:solidFill>
                  <a:schemeClr val="tx1"/>
                </a:solidFill>
              </a:rPr>
              <a:t>December 2021, </a:t>
            </a:r>
            <a:r>
              <a:rPr lang="en-US" sz="1600" b="1" dirty="0">
                <a:solidFill>
                  <a:schemeClr val="tx1"/>
                </a:solidFill>
                <a:effectLst/>
              </a:rPr>
              <a:t>WHO tabled an international treaty on Pandemic Preparedness and Response</a:t>
            </a:r>
            <a:r>
              <a:rPr lang="en-US" sz="1600" b="1" dirty="0">
                <a:solidFill>
                  <a:schemeClr val="tx1"/>
                </a:solidFill>
              </a:rPr>
              <a:t>.</a:t>
            </a:r>
            <a:endParaRPr lang="en-US" sz="1600" b="1" dirty="0">
              <a:solidFill>
                <a:schemeClr val="tx1"/>
              </a:solidFill>
              <a:effectLst/>
            </a:endParaRPr>
          </a:p>
          <a:p>
            <a:r>
              <a:rPr lang="en-US" sz="1600" b="1" dirty="0">
                <a:solidFill>
                  <a:schemeClr val="tx1"/>
                </a:solidFill>
                <a:effectLst/>
              </a:rPr>
              <a:t>In December 2022 WHO, gets largest private donation from the Gates Foundation (BMGF), announces the appointment of its new Chief Scientist Jeremy Farrar.</a:t>
            </a:r>
          </a:p>
          <a:p>
            <a:r>
              <a:rPr lang="en-US" sz="1600" b="1" dirty="0">
                <a:solidFill>
                  <a:schemeClr val="tx1"/>
                </a:solidFill>
              </a:rPr>
              <a:t>Has been in ‘secret’ talks to mid April 2024 . Must be read in conjunction.  Papers at 1215Tribes.com </a:t>
            </a:r>
          </a:p>
          <a:p>
            <a:r>
              <a:rPr lang="en-US" sz="1600" b="1" dirty="0">
                <a:solidFill>
                  <a:schemeClr val="tx1"/>
                </a:solidFill>
              </a:rPr>
              <a:t>One Health, had powers over Human, Animal, Plant, and Ecosystems </a:t>
            </a:r>
            <a:r>
              <a:rPr lang="en-US" sz="1600" dirty="0">
                <a:solidFill>
                  <a:schemeClr val="tx1"/>
                </a:solidFill>
              </a:rPr>
              <a:t>Article 1(b) PA</a:t>
            </a:r>
          </a:p>
          <a:p>
            <a:r>
              <a:rPr lang="en-US" sz="1600" b="1" dirty="0">
                <a:solidFill>
                  <a:schemeClr val="tx1"/>
                </a:solidFill>
              </a:rPr>
              <a:t>Clampdown on counter science aka Disinformation Misinformation  in past drafts, a deflection</a:t>
            </a:r>
          </a:p>
          <a:p>
            <a:r>
              <a:rPr lang="en-US" sz="1600" b="1" dirty="0">
                <a:solidFill>
                  <a:schemeClr val="tx1"/>
                </a:solidFill>
              </a:rPr>
              <a:t>Establishes Public-Private pathogen master library sees pathogens as national assets for Gain-of-function enhancement and allied to patented vaccines.</a:t>
            </a:r>
          </a:p>
          <a:p>
            <a:r>
              <a:rPr lang="en-US" sz="1600" b="1" dirty="0">
                <a:solidFill>
                  <a:schemeClr val="tx1"/>
                </a:solidFill>
              </a:rPr>
              <a:t>Open-ended supply line of PHEICs a real risk; engineer the pathogen, create panic, sell antidote. </a:t>
            </a:r>
          </a:p>
          <a:p>
            <a:pPr marL="0" indent="0">
              <a:buNone/>
            </a:pPr>
            <a:endParaRPr lang="en-US" sz="800" dirty="0">
              <a:solidFill>
                <a:schemeClr val="tx1"/>
              </a:solidFill>
            </a:endParaRPr>
          </a:p>
        </p:txBody>
      </p:sp>
      <p:pic>
        <p:nvPicPr>
          <p:cNvPr id="53" name="Picture 52">
            <a:extLst>
              <a:ext uri="{FF2B5EF4-FFF2-40B4-BE49-F238E27FC236}">
                <a16:creationId xmlns:a16="http://schemas.microsoft.com/office/drawing/2014/main" id="{6A608825-AD67-BC0A-97E3-936D4DAFA5AA}"/>
              </a:ext>
            </a:extLst>
          </p:cNvPr>
          <p:cNvPicPr>
            <a:picLocks noChangeAspect="1"/>
          </p:cNvPicPr>
          <p:nvPr/>
        </p:nvPicPr>
        <p:blipFill rotWithShape="1">
          <a:blip r:embed="rId2"/>
          <a:srcRect l="20788" r="1791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685035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nk and black sign with black text&#10;&#10;Description automatically generated">
            <a:extLst>
              <a:ext uri="{FF2B5EF4-FFF2-40B4-BE49-F238E27FC236}">
                <a16:creationId xmlns:a16="http://schemas.microsoft.com/office/drawing/2014/main" id="{AD0C9A24-78CD-DCD5-135E-99AC1FD9457E}"/>
              </a:ext>
            </a:extLst>
          </p:cNvPr>
          <p:cNvPicPr>
            <a:picLocks noChangeAspect="1"/>
          </p:cNvPicPr>
          <p:nvPr/>
        </p:nvPicPr>
        <p:blipFill>
          <a:blip r:embed="rId2"/>
          <a:stretch>
            <a:fillRect/>
          </a:stretch>
        </p:blipFill>
        <p:spPr>
          <a:xfrm>
            <a:off x="1239429" y="643467"/>
            <a:ext cx="5617490" cy="5571065"/>
          </a:xfrm>
          <a:prstGeom prst="rect">
            <a:avLst/>
          </a:prstGeom>
        </p:spPr>
      </p:pic>
      <p:sp>
        <p:nvSpPr>
          <p:cNvPr id="2" name="TextBox 1">
            <a:extLst>
              <a:ext uri="{FF2B5EF4-FFF2-40B4-BE49-F238E27FC236}">
                <a16:creationId xmlns:a16="http://schemas.microsoft.com/office/drawing/2014/main" id="{0A0FB635-AF22-0B07-EA9F-C23AEA84B3DD}"/>
              </a:ext>
            </a:extLst>
          </p:cNvPr>
          <p:cNvSpPr txBox="1"/>
          <p:nvPr/>
        </p:nvSpPr>
        <p:spPr>
          <a:xfrm>
            <a:off x="7603093" y="2020960"/>
            <a:ext cx="3349477" cy="3433761"/>
          </a:xfrm>
          <a:prstGeom prst="rect">
            <a:avLst/>
          </a:prstGeom>
          <a:noFill/>
        </p:spPr>
        <p:txBody>
          <a:bodyPr wrap="square" rtlCol="0">
            <a:spAutoFit/>
          </a:bodyPr>
          <a:lstStyle/>
          <a:p>
            <a:pPr defTabSz="804672">
              <a:spcAft>
                <a:spcPts val="600"/>
              </a:spcAft>
              <a:defRPr/>
            </a:pPr>
            <a:r>
              <a:rPr lang="en-US" sz="2464" kern="1200" dirty="0">
                <a:solidFill>
                  <a:srgbClr val="002F56"/>
                </a:solidFill>
                <a:latin typeface="PT Sans"/>
                <a:ea typeface="+mn-ea"/>
                <a:cs typeface="+mn-cs"/>
              </a:rPr>
              <a:t>We cannot comply our way out of tyranny.  </a:t>
            </a:r>
          </a:p>
          <a:p>
            <a:pPr defTabSz="804672">
              <a:spcAft>
                <a:spcPts val="600"/>
              </a:spcAft>
              <a:defRPr/>
            </a:pPr>
            <a:endParaRPr lang="en-US" sz="2464" kern="1200" dirty="0">
              <a:solidFill>
                <a:srgbClr val="002F56"/>
              </a:solidFill>
              <a:latin typeface="PT Sans"/>
              <a:ea typeface="+mn-ea"/>
              <a:cs typeface="+mn-cs"/>
            </a:endParaRPr>
          </a:p>
          <a:p>
            <a:pPr defTabSz="804672">
              <a:spcAft>
                <a:spcPts val="600"/>
              </a:spcAft>
              <a:defRPr/>
            </a:pPr>
            <a:r>
              <a:rPr lang="en-US" sz="2464" kern="1200" dirty="0">
                <a:solidFill>
                  <a:srgbClr val="002F56"/>
                </a:solidFill>
                <a:latin typeface="PT Sans"/>
                <a:ea typeface="+mn-ea"/>
                <a:cs typeface="+mn-cs"/>
              </a:rPr>
              <a:t>We must withdraw our Permission</a:t>
            </a:r>
          </a:p>
          <a:p>
            <a:pPr defTabSz="804672">
              <a:spcAft>
                <a:spcPts val="600"/>
              </a:spcAft>
              <a:defRPr/>
            </a:pPr>
            <a:endParaRPr lang="en-US" sz="2464" kern="1200" dirty="0">
              <a:solidFill>
                <a:srgbClr val="002F56"/>
              </a:solidFill>
              <a:latin typeface="PT Sans"/>
              <a:ea typeface="+mn-ea"/>
              <a:cs typeface="+mn-cs"/>
            </a:endParaRPr>
          </a:p>
          <a:p>
            <a:pPr defTabSz="804672">
              <a:spcAft>
                <a:spcPts val="600"/>
              </a:spcAft>
              <a:defRPr/>
            </a:pPr>
            <a:r>
              <a:rPr lang="en-US" sz="2464" kern="1200" dirty="0">
                <a:solidFill>
                  <a:srgbClr val="002F56"/>
                </a:solidFill>
                <a:latin typeface="PT Sans"/>
                <a:ea typeface="+mn-ea"/>
                <a:cs typeface="+mn-cs"/>
              </a:rPr>
              <a:t>We must </a:t>
            </a:r>
            <a:r>
              <a:rPr lang="en-US" sz="2464" kern="1200" dirty="0">
                <a:solidFill>
                  <a:srgbClr val="AD0051"/>
                </a:solidFill>
                <a:latin typeface="PT Sans"/>
                <a:ea typeface="+mn-ea"/>
                <a:cs typeface="+mn-cs"/>
              </a:rPr>
              <a:t>create</a:t>
            </a:r>
            <a:r>
              <a:rPr lang="en-US" sz="2464" kern="1200" dirty="0">
                <a:solidFill>
                  <a:srgbClr val="002F56"/>
                </a:solidFill>
                <a:latin typeface="PT Sans"/>
                <a:ea typeface="+mn-ea"/>
                <a:cs typeface="+mn-cs"/>
              </a:rPr>
              <a:t> our way out of tyranny.</a:t>
            </a:r>
            <a:endParaRPr kumimoji="0" lang="en-US" sz="2800" b="0" i="0" u="none" strike="noStrike" kern="1200" cap="none" spc="0" normalizeH="0" baseline="0" noProof="0" dirty="0">
              <a:ln>
                <a:noFill/>
              </a:ln>
              <a:solidFill>
                <a:srgbClr val="002F56"/>
              </a:solidFill>
              <a:effectLst/>
              <a:uLnTx/>
              <a:uFillTx/>
              <a:latin typeface="PT Sans"/>
              <a:ea typeface="+mn-ea"/>
              <a:cs typeface="+mn-cs"/>
            </a:endParaRPr>
          </a:p>
        </p:txBody>
      </p:sp>
    </p:spTree>
    <p:extLst>
      <p:ext uri="{BB962C8B-B14F-4D97-AF65-F5344CB8AC3E}">
        <p14:creationId xmlns:p14="http://schemas.microsoft.com/office/powerpoint/2010/main" val="1381328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Rectangle 17">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sitting on a bench holding a sign&#10;&#10;Description automatically generated">
            <a:extLst>
              <a:ext uri="{FF2B5EF4-FFF2-40B4-BE49-F238E27FC236}">
                <a16:creationId xmlns:a16="http://schemas.microsoft.com/office/drawing/2014/main" id="{18C892EF-E7C5-DE07-5641-A6682F58BDE9}"/>
              </a:ext>
            </a:extLst>
          </p:cNvPr>
          <p:cNvPicPr>
            <a:picLocks noChangeAspect="1"/>
          </p:cNvPicPr>
          <p:nvPr/>
        </p:nvPicPr>
        <p:blipFill rotWithShape="1">
          <a:blip r:embed="rId2">
            <a:extLst>
              <a:ext uri="{28A0092B-C50C-407E-A947-70E740481C1C}">
                <a14:useLocalDpi xmlns:a14="http://schemas.microsoft.com/office/drawing/2010/main" val="0"/>
              </a:ext>
            </a:extLst>
          </a:blip>
          <a:srcRect l="9963" r="9280" b="3"/>
          <a:stretch/>
        </p:blipFill>
        <p:spPr>
          <a:xfrm>
            <a:off x="4038610" y="7"/>
            <a:ext cx="4039673" cy="6875812"/>
          </a:xfrm>
          <a:prstGeom prst="rect">
            <a:avLst/>
          </a:prstGeom>
        </p:spPr>
      </p:pic>
      <p:sp>
        <p:nvSpPr>
          <p:cNvPr id="22" name="Freeform: Shape 21">
            <a:extLst>
              <a:ext uri="{FF2B5EF4-FFF2-40B4-BE49-F238E27FC236}">
                <a16:creationId xmlns:a16="http://schemas.microsoft.com/office/drawing/2014/main" id="{32FD26B0-16CE-4AD4-9CE4-A63EBF330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E66DEDB-438B-0379-989D-79793A96E815}"/>
              </a:ext>
            </a:extLst>
          </p:cNvPr>
          <p:cNvSpPr>
            <a:spLocks noGrp="1"/>
          </p:cNvSpPr>
          <p:nvPr>
            <p:ph type="title"/>
          </p:nvPr>
        </p:nvSpPr>
        <p:spPr>
          <a:xfrm>
            <a:off x="553792" y="2945176"/>
            <a:ext cx="2984937" cy="2757975"/>
          </a:xfrm>
        </p:spPr>
        <p:txBody>
          <a:bodyPr vert="horz" lIns="91440" tIns="45720" rIns="91440" bIns="45720" rtlCol="0" anchor="t">
            <a:normAutofit/>
          </a:bodyPr>
          <a:lstStyle/>
          <a:p>
            <a:pPr algn="r"/>
            <a:r>
              <a:rPr lang="en-US" sz="4000" kern="1200">
                <a:solidFill>
                  <a:srgbClr val="FFFFFF"/>
                </a:solidFill>
                <a:latin typeface="+mj-lt"/>
                <a:ea typeface="+mj-ea"/>
                <a:cs typeface="+mj-cs"/>
              </a:rPr>
              <a:t>LOUISIANA KICKS OFF THE RESISTENCE</a:t>
            </a:r>
          </a:p>
        </p:txBody>
      </p:sp>
      <p:pic>
        <p:nvPicPr>
          <p:cNvPr id="5" name="Content Placeholder 4" descr="A newspaper with black text&#10;&#10;Description automatically generated">
            <a:extLst>
              <a:ext uri="{FF2B5EF4-FFF2-40B4-BE49-F238E27FC236}">
                <a16:creationId xmlns:a16="http://schemas.microsoft.com/office/drawing/2014/main" id="{D7F62669-92D7-136E-A027-B3D12ABBFA9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6921" r="-2" b="15129"/>
          <a:stretch/>
        </p:blipFill>
        <p:spPr>
          <a:xfrm>
            <a:off x="8068007" y="-7"/>
            <a:ext cx="4123986" cy="6876146"/>
          </a:xfrm>
          <a:prstGeom prst="rect">
            <a:avLst/>
          </a:prstGeom>
        </p:spPr>
      </p:pic>
    </p:spTree>
    <p:extLst>
      <p:ext uri="{BB962C8B-B14F-4D97-AF65-F5344CB8AC3E}">
        <p14:creationId xmlns:p14="http://schemas.microsoft.com/office/powerpoint/2010/main" val="365727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AF5D72-671A-1E09-69C4-CABB55B34A3D}"/>
              </a:ext>
            </a:extLst>
          </p:cNvPr>
          <p:cNvSpPr>
            <a:spLocks noGrp="1"/>
          </p:cNvSpPr>
          <p:nvPr>
            <p:ph type="title"/>
          </p:nvPr>
        </p:nvSpPr>
        <p:spPr>
          <a:xfrm>
            <a:off x="4572001" y="601744"/>
            <a:ext cx="6781800" cy="1338696"/>
          </a:xfrm>
        </p:spPr>
        <p:txBody>
          <a:bodyPr vert="horz" lIns="91440" tIns="45720" rIns="91440" bIns="45720" rtlCol="0" anchor="ctr">
            <a:normAutofit/>
          </a:bodyPr>
          <a:lstStyle/>
          <a:p>
            <a:r>
              <a:rPr lang="en-US" sz="4400" dirty="0"/>
              <a:t>Books, Websites, Who to Follow</a:t>
            </a:r>
          </a:p>
        </p:txBody>
      </p:sp>
      <p:pic>
        <p:nvPicPr>
          <p:cNvPr id="5" name="Picture 4">
            <a:extLst>
              <a:ext uri="{FF2B5EF4-FFF2-40B4-BE49-F238E27FC236}">
                <a16:creationId xmlns:a16="http://schemas.microsoft.com/office/drawing/2014/main" id="{E5ADBBD0-4FBC-8622-D80B-2FE8131B91A9}"/>
              </a:ext>
            </a:extLst>
          </p:cNvPr>
          <p:cNvPicPr>
            <a:picLocks noChangeAspect="1"/>
          </p:cNvPicPr>
          <p:nvPr/>
        </p:nvPicPr>
        <p:blipFill rotWithShape="1">
          <a:blip r:embed="rId2"/>
          <a:srcRect l="34254" r="29064" b="2"/>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a:extLst>
              <a:ext uri="{FF2B5EF4-FFF2-40B4-BE49-F238E27FC236}">
                <a16:creationId xmlns:a16="http://schemas.microsoft.com/office/drawing/2014/main" id="{677EC475-3CCE-B1DA-5231-ED5B2CA6DEB1}"/>
              </a:ext>
            </a:extLst>
          </p:cNvPr>
          <p:cNvSpPr>
            <a:spLocks noGrp="1"/>
          </p:cNvSpPr>
          <p:nvPr>
            <p:ph idx="1"/>
          </p:nvPr>
        </p:nvSpPr>
        <p:spPr>
          <a:xfrm>
            <a:off x="4572001" y="2201958"/>
            <a:ext cx="6781800" cy="3900730"/>
          </a:xfrm>
        </p:spPr>
        <p:txBody>
          <a:bodyPr vert="horz" lIns="91440" tIns="45720" rIns="91440" bIns="45720" rtlCol="0" anchor="t">
            <a:normAutofit fontScale="92500" lnSpcReduction="10000"/>
          </a:bodyPr>
          <a:lstStyle/>
          <a:p>
            <a:r>
              <a:rPr lang="en-US" sz="2200" b="1" dirty="0">
                <a:solidFill>
                  <a:schemeClr val="tx1"/>
                </a:solidFill>
              </a:rPr>
              <a:t>1215Tribes.com new resources website</a:t>
            </a:r>
          </a:p>
          <a:p>
            <a:r>
              <a:rPr lang="en-US" sz="1400" dirty="0">
                <a:solidFill>
                  <a:schemeClr val="tx1"/>
                </a:solidFill>
              </a:rPr>
              <a:t>The Psychology of Mass Formation by Mattias Desmet PhD University of Ghent</a:t>
            </a:r>
          </a:p>
          <a:p>
            <a:r>
              <a:rPr lang="en-US" sz="1400" dirty="0">
                <a:solidFill>
                  <a:schemeClr val="tx1"/>
                </a:solidFill>
              </a:rPr>
              <a:t>The Real Anthony Fauci by Robert F Kennedy Jr.</a:t>
            </a:r>
          </a:p>
          <a:p>
            <a:r>
              <a:rPr lang="en-US" sz="1400" dirty="0">
                <a:solidFill>
                  <a:schemeClr val="tx1"/>
                </a:solidFill>
              </a:rPr>
              <a:t>The Wuhan Cover Up by Robert F Kennedy Jr</a:t>
            </a:r>
          </a:p>
          <a:p>
            <a:r>
              <a:rPr lang="en-US" sz="1400" dirty="0">
                <a:solidFill>
                  <a:schemeClr val="tx1"/>
                </a:solidFill>
              </a:rPr>
              <a:t>Climate Uncertainty &amp; Risk Rethinking Our Response by Judith Curry Climatologist</a:t>
            </a:r>
          </a:p>
          <a:p>
            <a:r>
              <a:rPr lang="en-US" sz="1400" dirty="0">
                <a:solidFill>
                  <a:schemeClr val="tx1"/>
                </a:solidFill>
              </a:rPr>
              <a:t>The Great Taking by David Webb</a:t>
            </a:r>
          </a:p>
          <a:p>
            <a:r>
              <a:rPr lang="en-US" sz="1400" dirty="0">
                <a:solidFill>
                  <a:schemeClr val="tx1"/>
                </a:solidFill>
              </a:rPr>
              <a:t>Rockefeller; Controlling the Game by Jacob </a:t>
            </a:r>
            <a:r>
              <a:rPr lang="en-US" sz="1400" b="0" i="0" dirty="0" err="1">
                <a:solidFill>
                  <a:schemeClr val="tx1"/>
                </a:solidFill>
                <a:effectLst/>
                <a:highlight>
                  <a:srgbClr val="FFFFFF"/>
                </a:highlight>
              </a:rPr>
              <a:t>Nordangård</a:t>
            </a:r>
            <a:r>
              <a:rPr lang="en-US" sz="1400" dirty="0">
                <a:solidFill>
                  <a:schemeClr val="tx1"/>
                </a:solidFill>
              </a:rPr>
              <a:t> </a:t>
            </a:r>
            <a:r>
              <a:rPr lang="en-US" sz="1400" dirty="0" err="1">
                <a:solidFill>
                  <a:schemeClr val="tx1"/>
                </a:solidFill>
              </a:rPr>
              <a:t>Ph.D</a:t>
            </a:r>
            <a:endParaRPr lang="en-US" sz="1400" dirty="0">
              <a:solidFill>
                <a:schemeClr val="tx1"/>
              </a:solidFill>
            </a:endParaRPr>
          </a:p>
          <a:p>
            <a:r>
              <a:rPr lang="en-US" sz="1400" dirty="0">
                <a:solidFill>
                  <a:schemeClr val="tx1"/>
                </a:solidFill>
                <a:hlinkClick r:id="rId3"/>
              </a:rPr>
              <a:t>https://worldcouncilforhealth.org/</a:t>
            </a:r>
            <a:r>
              <a:rPr lang="en-US" sz="1400" dirty="0">
                <a:solidFill>
                  <a:schemeClr val="tx1"/>
                </a:solidFill>
              </a:rPr>
              <a:t>. </a:t>
            </a:r>
          </a:p>
          <a:p>
            <a:r>
              <a:rPr lang="en-US" sz="1400" dirty="0">
                <a:solidFill>
                  <a:schemeClr val="tx1"/>
                </a:solidFill>
                <a:hlinkClick r:id="rId4"/>
              </a:rPr>
              <a:t>https://childrenshealthdefense.ie/</a:t>
            </a:r>
            <a:r>
              <a:rPr lang="en-US" sz="1400" dirty="0">
                <a:solidFill>
                  <a:schemeClr val="tx1"/>
                </a:solidFill>
              </a:rPr>
              <a:t>. </a:t>
            </a:r>
          </a:p>
          <a:p>
            <a:pPr marL="0" indent="0">
              <a:buNone/>
            </a:pPr>
            <a:endParaRPr lang="en-US" sz="1400" dirty="0">
              <a:solidFill>
                <a:schemeClr val="tx1"/>
              </a:solidFill>
            </a:endParaRPr>
          </a:p>
          <a:p>
            <a:pPr marL="0" indent="0">
              <a:buNone/>
            </a:pPr>
            <a:r>
              <a:rPr lang="en-US" sz="1400" dirty="0">
                <a:solidFill>
                  <a:schemeClr val="tx1"/>
                </a:solidFill>
              </a:rPr>
              <a:t>@P_McCulloughMD @robinmonotti @fatemperor @petersweden7@TraceyOMahony81 @cartlandDavid @drAseemMalhotra @Abridgen @kevinnbass @stkirsch @desmetMattias @JamesMelville @james_freeman @kevin_Mckernan @lawrie_dr @KLVeritas @curryja @RobertKennedyJr @NassMeryl @shabnamPalesaMo @GurkUna @MikeBenzCyber @frankgaffney @ConceptualJames @iamLisalogan</a:t>
            </a:r>
          </a:p>
          <a:p>
            <a:endParaRPr lang="en-US" sz="1100" dirty="0">
              <a:solidFill>
                <a:schemeClr val="tx1"/>
              </a:solidFill>
            </a:endParaRPr>
          </a:p>
        </p:txBody>
      </p:sp>
    </p:spTree>
    <p:extLst>
      <p:ext uri="{BB962C8B-B14F-4D97-AF65-F5344CB8AC3E}">
        <p14:creationId xmlns:p14="http://schemas.microsoft.com/office/powerpoint/2010/main" val="35558841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D760148-D587-B605-E9F3-AB82B03352AD}"/>
              </a:ext>
            </a:extLst>
          </p:cNvPr>
          <p:cNvSpPr>
            <a:spLocks noGrp="1"/>
          </p:cNvSpPr>
          <p:nvPr>
            <p:ph type="title"/>
          </p:nvPr>
        </p:nvSpPr>
        <p:spPr>
          <a:xfrm>
            <a:off x="1137034" y="609600"/>
            <a:ext cx="4784796" cy="1330840"/>
          </a:xfrm>
        </p:spPr>
        <p:txBody>
          <a:bodyPr vert="horz" lIns="91440" tIns="45720" rIns="91440" bIns="45720" rtlCol="0" anchor="ctr">
            <a:normAutofit fontScale="90000"/>
          </a:bodyPr>
          <a:lstStyle/>
          <a:p>
            <a:r>
              <a:rPr lang="en-US" sz="2100" kern="1200" dirty="0">
                <a:solidFill>
                  <a:schemeClr val="tx1"/>
                </a:solidFill>
                <a:latin typeface="+mj-lt"/>
                <a:ea typeface="+mj-ea"/>
                <a:cs typeface="+mj-cs"/>
              </a:rPr>
              <a:t>                       </a:t>
            </a:r>
            <a:r>
              <a:rPr lang="en-US" sz="4000" b="1" kern="1200" dirty="0">
                <a:solidFill>
                  <a:schemeClr val="tx1"/>
                </a:solidFill>
                <a:latin typeface="+mj-lt"/>
                <a:ea typeface="+mj-ea"/>
                <a:cs typeface="+mj-cs"/>
              </a:rPr>
              <a:t>1215 </a:t>
            </a:r>
            <a:br>
              <a:rPr lang="en-US" sz="2100" b="1" kern="1200" dirty="0">
                <a:solidFill>
                  <a:schemeClr val="tx1"/>
                </a:solidFill>
                <a:latin typeface="+mj-lt"/>
                <a:ea typeface="+mj-ea"/>
                <a:cs typeface="+mj-cs"/>
              </a:rPr>
            </a:br>
            <a:br>
              <a:rPr lang="en-US" sz="2100" b="1" kern="1200" dirty="0">
                <a:solidFill>
                  <a:schemeClr val="tx1"/>
                </a:solidFill>
                <a:latin typeface="+mj-lt"/>
                <a:ea typeface="+mj-ea"/>
                <a:cs typeface="+mj-cs"/>
              </a:rPr>
            </a:br>
            <a:r>
              <a:rPr lang="en-US" sz="2100" b="1" kern="1200" dirty="0">
                <a:solidFill>
                  <a:schemeClr val="tx1"/>
                </a:solidFill>
                <a:latin typeface="+mj-lt"/>
                <a:ea typeface="+mj-ea"/>
                <a:cs typeface="+mj-cs"/>
              </a:rPr>
              <a:t>                Symbol of Defiance</a:t>
            </a:r>
            <a:br>
              <a:rPr lang="en-US" sz="2100" kern="1200" dirty="0">
                <a:solidFill>
                  <a:schemeClr val="tx1"/>
                </a:solidFill>
                <a:latin typeface="+mj-lt"/>
                <a:ea typeface="+mj-ea"/>
                <a:cs typeface="+mj-cs"/>
              </a:rPr>
            </a:br>
            <a:r>
              <a:rPr lang="en-US" sz="2100" kern="1200" dirty="0">
                <a:solidFill>
                  <a:schemeClr val="tx1"/>
                </a:solidFill>
                <a:latin typeface="+mj-lt"/>
                <a:ea typeface="+mj-ea"/>
                <a:cs typeface="+mj-cs"/>
              </a:rPr>
              <a:t>     </a:t>
            </a:r>
          </a:p>
        </p:txBody>
      </p:sp>
      <p:sp>
        <p:nvSpPr>
          <p:cNvPr id="4" name="Text Placeholder 3">
            <a:extLst>
              <a:ext uri="{FF2B5EF4-FFF2-40B4-BE49-F238E27FC236}">
                <a16:creationId xmlns:a16="http://schemas.microsoft.com/office/drawing/2014/main" id="{6EDDDB1D-122A-0530-D6E3-6C333BDDF373}"/>
              </a:ext>
            </a:extLst>
          </p:cNvPr>
          <p:cNvSpPr>
            <a:spLocks noGrp="1"/>
          </p:cNvSpPr>
          <p:nvPr>
            <p:ph type="body" sz="half" idx="2"/>
          </p:nvPr>
        </p:nvSpPr>
        <p:spPr>
          <a:xfrm>
            <a:off x="1073188" y="2808905"/>
            <a:ext cx="4501882" cy="3293782"/>
          </a:xfrm>
        </p:spPr>
        <p:txBody>
          <a:bodyPr vert="horz" lIns="91440" tIns="45720" rIns="91440" bIns="45720" rtlCol="0">
            <a:normAutofit fontScale="92500" lnSpcReduction="10000"/>
          </a:bodyPr>
          <a:lstStyle/>
          <a:p>
            <a:r>
              <a:rPr lang="en-US" sz="2000" b="1" dirty="0"/>
              <a:t>    Explain Symbol to Buddies</a:t>
            </a:r>
          </a:p>
          <a:p>
            <a:pPr marL="457200" indent="-228600">
              <a:buFont typeface="Arial" panose="020B0604020202020204" pitchFamily="34" charset="0"/>
              <a:buChar char="•"/>
            </a:pPr>
            <a:r>
              <a:rPr lang="en-US" sz="2000" b="1" dirty="0"/>
              <a:t>For Freedom</a:t>
            </a:r>
          </a:p>
          <a:p>
            <a:pPr marL="457200" indent="-228600">
              <a:buFont typeface="Arial" panose="020B0604020202020204" pitchFamily="34" charset="0"/>
              <a:buChar char="•"/>
            </a:pPr>
            <a:r>
              <a:rPr lang="en-US" sz="2000" b="1" dirty="0"/>
              <a:t>Against Globalist Tyranny</a:t>
            </a:r>
          </a:p>
          <a:p>
            <a:pPr indent="-228600">
              <a:buFont typeface="Arial" panose="020B0604020202020204" pitchFamily="34" charset="0"/>
              <a:buChar char="•"/>
            </a:pPr>
            <a:endParaRPr lang="en-US" sz="2000" dirty="0"/>
          </a:p>
          <a:p>
            <a:pPr marL="342900" indent="-342900">
              <a:buFont typeface="Wingdings" panose="05000000000000000000" pitchFamily="2" charset="2"/>
              <a:buChar char="ü"/>
            </a:pPr>
            <a:r>
              <a:rPr lang="en-US" sz="2000" b="1" dirty="0"/>
              <a:t>           Put on your Profiles</a:t>
            </a:r>
          </a:p>
          <a:p>
            <a:pPr marL="342900" indent="-342900">
              <a:buFont typeface="Wingdings" panose="05000000000000000000" pitchFamily="2" charset="2"/>
              <a:buChar char="ü"/>
            </a:pPr>
            <a:r>
              <a:rPr lang="en-US" sz="2000" b="1" dirty="0"/>
              <a:t>           Display on Social Media</a:t>
            </a:r>
          </a:p>
          <a:p>
            <a:pPr marL="342900" indent="-342900">
              <a:buFont typeface="Wingdings" panose="05000000000000000000" pitchFamily="2" charset="2"/>
              <a:buChar char="ü"/>
            </a:pPr>
            <a:r>
              <a:rPr lang="en-US" sz="2000" b="1" dirty="0"/>
              <a:t>           </a:t>
            </a:r>
            <a:r>
              <a:rPr lang="en-US" sz="2000" b="1" dirty="0" err="1"/>
              <a:t>Whatsapp</a:t>
            </a:r>
            <a:r>
              <a:rPr lang="en-US" sz="2000" b="1" dirty="0"/>
              <a:t>, Telegram, Signal</a:t>
            </a:r>
          </a:p>
          <a:p>
            <a:pPr marL="342900" indent="-342900">
              <a:buFont typeface="Wingdings" panose="05000000000000000000" pitchFamily="2" charset="2"/>
              <a:buChar char="ü"/>
            </a:pPr>
            <a:r>
              <a:rPr lang="en-US" sz="2000" b="1" dirty="0"/>
              <a:t>           Add to Contact Card</a:t>
            </a:r>
          </a:p>
          <a:p>
            <a:r>
              <a:rPr lang="en-US" sz="2000" b="1" dirty="0"/>
              <a:t>           </a:t>
            </a:r>
          </a:p>
        </p:txBody>
      </p:sp>
      <p:pic>
        <p:nvPicPr>
          <p:cNvPr id="14" name="Content Placeholder 13" descr="A screenshot of a social media profile&#10;&#10;Description automatically generated">
            <a:extLst>
              <a:ext uri="{FF2B5EF4-FFF2-40B4-BE49-F238E27FC236}">
                <a16:creationId xmlns:a16="http://schemas.microsoft.com/office/drawing/2014/main" id="{ABB7E02D-AB93-A1B1-857B-D8FD3C2DE4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80610" y="1462139"/>
            <a:ext cx="4737650" cy="3955937"/>
          </a:xfrm>
          <a:prstGeom prst="rect">
            <a:avLst/>
          </a:prstGeom>
        </p:spPr>
      </p:pic>
    </p:spTree>
    <p:extLst>
      <p:ext uri="{BB962C8B-B14F-4D97-AF65-F5344CB8AC3E}">
        <p14:creationId xmlns:p14="http://schemas.microsoft.com/office/powerpoint/2010/main" val="32963774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7"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068" name="Rectangle 2067">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BEDA86-1098-B54B-0E7C-91B462E1E7B4}"/>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en-US" sz="4000" b="1" dirty="0"/>
              <a:t>What Can I do?</a:t>
            </a:r>
          </a:p>
        </p:txBody>
      </p:sp>
      <p:sp>
        <p:nvSpPr>
          <p:cNvPr id="4" name="Text Placeholder 3">
            <a:extLst>
              <a:ext uri="{FF2B5EF4-FFF2-40B4-BE49-F238E27FC236}">
                <a16:creationId xmlns:a16="http://schemas.microsoft.com/office/drawing/2014/main" id="{00DD2375-E613-4A60-9D0E-8D8339C4091F}"/>
              </a:ext>
            </a:extLst>
          </p:cNvPr>
          <p:cNvSpPr>
            <a:spLocks noGrp="1"/>
          </p:cNvSpPr>
          <p:nvPr>
            <p:ph type="body" sz="half" idx="2"/>
          </p:nvPr>
        </p:nvSpPr>
        <p:spPr>
          <a:xfrm>
            <a:off x="754976" y="1713816"/>
            <a:ext cx="4731423" cy="5494380"/>
          </a:xfrm>
        </p:spPr>
        <p:txBody>
          <a:bodyPr vert="horz" lIns="91440" tIns="45720" rIns="91440" bIns="45720" rtlCol="0" anchor="ctr">
            <a:normAutofit/>
          </a:bodyPr>
          <a:lstStyle/>
          <a:p>
            <a:pPr marL="285750" indent="-228600">
              <a:buFont typeface="Arial" panose="020B0604020202020204" pitchFamily="34" charset="0"/>
              <a:buChar char="•"/>
            </a:pPr>
            <a:r>
              <a:rPr lang="en-US" sz="1300" b="1" dirty="0"/>
              <a:t>Fight, but be Proactive; the WHO arrives in May 2024</a:t>
            </a:r>
          </a:p>
          <a:p>
            <a:pPr marL="285750" indent="-228600">
              <a:buFont typeface="Arial" panose="020B0604020202020204" pitchFamily="34" charset="0"/>
              <a:buChar char="•"/>
            </a:pPr>
            <a:r>
              <a:rPr lang="en-US" sz="1300" b="1" dirty="0"/>
              <a:t>Go to 1215Tribes.com for Resources</a:t>
            </a:r>
          </a:p>
          <a:p>
            <a:pPr marL="285750" indent="-228600">
              <a:buFont typeface="Arial" panose="020B0604020202020204" pitchFamily="34" charset="0"/>
              <a:buChar char="•"/>
            </a:pPr>
            <a:r>
              <a:rPr lang="en-US" sz="1300" b="1" dirty="0"/>
              <a:t>Start your own campaign to demand a Referendum on the WHO Treaty, our legacy from Crotty 1987</a:t>
            </a:r>
          </a:p>
          <a:p>
            <a:pPr marL="285750" indent="-228600">
              <a:buFont typeface="Arial" panose="020B0604020202020204" pitchFamily="34" charset="0"/>
              <a:buChar char="•"/>
            </a:pPr>
            <a:r>
              <a:rPr lang="en-US" sz="1300" b="1" dirty="0"/>
              <a:t>Blitz your network, WhatsApp, Telegram, Signal. Do </a:t>
            </a:r>
            <a:r>
              <a:rPr lang="en-US" sz="1300" b="1" dirty="0" err="1"/>
              <a:t>Tiktok</a:t>
            </a:r>
            <a:r>
              <a:rPr lang="en-US" sz="1300" b="1" dirty="0"/>
              <a:t> clips to add to the chorus. Adopt 1215 Symbol</a:t>
            </a:r>
          </a:p>
          <a:p>
            <a:pPr marL="285750" indent="-228600">
              <a:buFont typeface="Arial" panose="020B0604020202020204" pitchFamily="34" charset="0"/>
              <a:buChar char="•"/>
            </a:pPr>
            <a:r>
              <a:rPr lang="en-US" sz="1300" b="1" dirty="0"/>
              <a:t>Use public email database to alert and educate local politicians in the dark about what is about to go down</a:t>
            </a:r>
          </a:p>
          <a:p>
            <a:pPr marL="285750" indent="-228600">
              <a:buFont typeface="Arial" panose="020B0604020202020204" pitchFamily="34" charset="0"/>
              <a:buChar char="•"/>
            </a:pPr>
            <a:r>
              <a:rPr lang="en-US" sz="1300" b="1" dirty="0"/>
              <a:t>Email the Cabinet, remind Ministers that they are the Guardians not the Disposers of the Constitution insist on min 4 month delay Article 52 (2) IHR</a:t>
            </a:r>
          </a:p>
          <a:p>
            <a:pPr marL="285750" indent="-228600">
              <a:buFont typeface="Arial" panose="020B0604020202020204" pitchFamily="34" charset="0"/>
              <a:buChar char="•"/>
            </a:pPr>
            <a:r>
              <a:rPr lang="en-US" sz="1300" b="1" dirty="0"/>
              <a:t>Form small action groups to help each other out and brainstorm</a:t>
            </a:r>
          </a:p>
          <a:p>
            <a:pPr marL="285750" indent="-228600">
              <a:buFont typeface="Arial" panose="020B0604020202020204" pitchFamily="34" charset="0"/>
              <a:buChar char="•"/>
            </a:pPr>
            <a:r>
              <a:rPr lang="en-US" sz="1300" b="1" dirty="0"/>
              <a:t>Start now at Local &amp; European Elections, ask Hard Questions</a:t>
            </a:r>
          </a:p>
          <a:p>
            <a:pPr marL="285750" indent="-228600">
              <a:buFont typeface="Arial" panose="020B0604020202020204" pitchFamily="34" charset="0"/>
              <a:buChar char="•"/>
            </a:pPr>
            <a:r>
              <a:rPr lang="en-US" sz="1300" b="1" dirty="0"/>
              <a:t>Signal reprimand to legacy media by exiting sites and feeds, depleting their eyeballs data</a:t>
            </a:r>
          </a:p>
          <a:p>
            <a:r>
              <a:rPr lang="en-US" sz="1300" b="1" dirty="0"/>
              <a:t>THE TRUTH IS LIKE A LION. YOU DON’T HAVE TO DEFEND IT.  LET IT LOOSE. IT WILL DEFEND ITSELF</a:t>
            </a:r>
            <a:r>
              <a:rPr lang="en-US" sz="1300" dirty="0"/>
              <a:t>. (att. St Augustine)</a:t>
            </a:r>
          </a:p>
        </p:txBody>
      </p:sp>
      <p:pic>
        <p:nvPicPr>
          <p:cNvPr id="2050" name="Picture 2" descr="Male Lion Images - Free Download on Freepik">
            <a:extLst>
              <a:ext uri="{FF2B5EF4-FFF2-40B4-BE49-F238E27FC236}">
                <a16:creationId xmlns:a16="http://schemas.microsoft.com/office/drawing/2014/main" id="{0D985E3A-283D-3098-32FB-A1C08F0AA3D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7434" r="23389"/>
          <a:stretch/>
        </p:blipFill>
        <p:spPr bwMode="auto">
          <a:xfrm>
            <a:off x="6096000" y="1"/>
            <a:ext cx="6102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214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DBB016-1B7C-AA56-05F2-F94805E91246}"/>
              </a:ext>
            </a:extLst>
          </p:cNvPr>
          <p:cNvSpPr>
            <a:spLocks noGrp="1"/>
          </p:cNvSpPr>
          <p:nvPr>
            <p:ph type="title"/>
          </p:nvPr>
        </p:nvSpPr>
        <p:spPr>
          <a:xfrm>
            <a:off x="890338" y="1819711"/>
            <a:ext cx="3474720" cy="2386529"/>
          </a:xfrm>
        </p:spPr>
        <p:txBody>
          <a:bodyPr vert="horz" lIns="91440" tIns="45720" rIns="91440" bIns="45720" rtlCol="0" anchor="b">
            <a:normAutofit/>
          </a:bodyPr>
          <a:lstStyle/>
          <a:p>
            <a:r>
              <a:rPr lang="en-US" sz="5400" dirty="0"/>
              <a:t>What is the Origin of Globalism?</a:t>
            </a:r>
          </a:p>
        </p:txBody>
      </p:sp>
      <p:sp>
        <p:nvSpPr>
          <p:cNvPr id="1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arth as a particle with gold and blue">
            <a:extLst>
              <a:ext uri="{FF2B5EF4-FFF2-40B4-BE49-F238E27FC236}">
                <a16:creationId xmlns:a16="http://schemas.microsoft.com/office/drawing/2014/main" id="{31FCF503-D796-9404-1D76-2BB53CD6ED30}"/>
              </a:ext>
            </a:extLst>
          </p:cNvPr>
          <p:cNvPicPr>
            <a:picLocks noChangeAspect="1"/>
          </p:cNvPicPr>
          <p:nvPr/>
        </p:nvPicPr>
        <p:blipFill rotWithShape="1">
          <a:blip r:embed="rId2"/>
          <a:srcRect l="12878" r="2016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2630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363642-3498-87CB-D78D-C8C1FA02C6D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0208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9245B0-431E-84DE-B66B-2CEE6924DD3D}"/>
              </a:ext>
            </a:extLst>
          </p:cNvPr>
          <p:cNvSpPr>
            <a:spLocks noGrp="1"/>
          </p:cNvSpPr>
          <p:nvPr>
            <p:ph type="title"/>
          </p:nvPr>
        </p:nvSpPr>
        <p:spPr>
          <a:xfrm>
            <a:off x="7065817" y="706583"/>
            <a:ext cx="4024747" cy="1410218"/>
          </a:xfrm>
        </p:spPr>
        <p:txBody>
          <a:bodyPr anchor="t">
            <a:normAutofit/>
          </a:bodyPr>
          <a:lstStyle/>
          <a:p>
            <a:r>
              <a:rPr lang="en-GB" sz="4000" dirty="0">
                <a:solidFill>
                  <a:schemeClr val="bg1"/>
                </a:solidFill>
              </a:rPr>
              <a:t>Who Runs the West?</a:t>
            </a:r>
          </a:p>
        </p:txBody>
      </p:sp>
      <p:pic>
        <p:nvPicPr>
          <p:cNvPr id="5" name="Picture 4" descr="Front steps and columns of a majestic city building">
            <a:extLst>
              <a:ext uri="{FF2B5EF4-FFF2-40B4-BE49-F238E27FC236}">
                <a16:creationId xmlns:a16="http://schemas.microsoft.com/office/drawing/2014/main" id="{A04D272D-00B6-10A8-D18B-0BA420105345}"/>
              </a:ext>
            </a:extLst>
          </p:cNvPr>
          <p:cNvPicPr>
            <a:picLocks noChangeAspect="1"/>
          </p:cNvPicPr>
          <p:nvPr/>
        </p:nvPicPr>
        <p:blipFill rotWithShape="1">
          <a:blip r:embed="rId2"/>
          <a:srcRect l="18716" r="21064" b="-2"/>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11" name="Group 10">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2" name="Freeform: Shape 11">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DDDB52A3-CFC8-9DF1-4F8C-3D5B08137725}"/>
              </a:ext>
            </a:extLst>
          </p:cNvPr>
          <p:cNvSpPr>
            <a:spLocks noGrp="1"/>
          </p:cNvSpPr>
          <p:nvPr>
            <p:ph idx="1"/>
          </p:nvPr>
        </p:nvSpPr>
        <p:spPr>
          <a:xfrm>
            <a:off x="6905625" y="2087999"/>
            <a:ext cx="5161684" cy="4610674"/>
          </a:xfrm>
        </p:spPr>
        <p:txBody>
          <a:bodyPr>
            <a:noAutofit/>
          </a:bodyPr>
          <a:lstStyle/>
          <a:p>
            <a:r>
              <a:rPr lang="en-GB" sz="1800" dirty="0">
                <a:solidFill>
                  <a:schemeClr val="bg1">
                    <a:alpha val="80000"/>
                  </a:schemeClr>
                </a:solidFill>
              </a:rPr>
              <a:t>An old ideology, rooted in Aristocratic mindsets. </a:t>
            </a:r>
          </a:p>
          <a:p>
            <a:r>
              <a:rPr lang="en-GB" sz="1800" dirty="0">
                <a:solidFill>
                  <a:schemeClr val="bg1">
                    <a:alpha val="80000"/>
                  </a:schemeClr>
                </a:solidFill>
              </a:rPr>
              <a:t>Grounded in economic and financial Imperialism based on Trade Interdependency</a:t>
            </a:r>
          </a:p>
          <a:p>
            <a:r>
              <a:rPr lang="en-GB" sz="1800" dirty="0">
                <a:solidFill>
                  <a:schemeClr val="bg1">
                    <a:alpha val="80000"/>
                  </a:schemeClr>
                </a:solidFill>
              </a:rPr>
              <a:t>Escape hatch of land-based British Empire to this ‘Soft’ Empire was at League of Nations origination</a:t>
            </a:r>
          </a:p>
          <a:p>
            <a:r>
              <a:rPr lang="en-GB" sz="1800" dirty="0">
                <a:solidFill>
                  <a:schemeClr val="bg1">
                    <a:alpha val="80000"/>
                  </a:schemeClr>
                </a:solidFill>
              </a:rPr>
              <a:t>Council for Foreign Relations &amp; Royal Institute of Foreign Affairs is a major conduit</a:t>
            </a:r>
          </a:p>
          <a:p>
            <a:r>
              <a:rPr lang="en-GB" sz="1800" dirty="0">
                <a:solidFill>
                  <a:schemeClr val="bg1">
                    <a:alpha val="80000"/>
                  </a:schemeClr>
                </a:solidFill>
              </a:rPr>
              <a:t>Seduction is to become part of the Globalist class, subvert nation state democracies &amp; constitutions</a:t>
            </a:r>
          </a:p>
          <a:p>
            <a:r>
              <a:rPr lang="en-GB" sz="1800" dirty="0">
                <a:solidFill>
                  <a:schemeClr val="bg1">
                    <a:alpha val="80000"/>
                  </a:schemeClr>
                </a:solidFill>
              </a:rPr>
              <a:t>Steps are Free Interdependent Trade Agreement, Regional Unions then Global Union</a:t>
            </a:r>
          </a:p>
          <a:p>
            <a:r>
              <a:rPr lang="en-GB" sz="1800" dirty="0">
                <a:solidFill>
                  <a:schemeClr val="bg1">
                    <a:alpha val="80000"/>
                  </a:schemeClr>
                </a:solidFill>
              </a:rPr>
              <a:t>Delivery is United Nations, WHO et al</a:t>
            </a:r>
          </a:p>
          <a:p>
            <a:r>
              <a:rPr lang="en-GB" sz="1800" dirty="0">
                <a:solidFill>
                  <a:schemeClr val="bg1">
                    <a:alpha val="80000"/>
                  </a:schemeClr>
                </a:solidFill>
              </a:rPr>
              <a:t>Risk of viewing the masses as serfs, to be plundered &amp; downsized to serve the agenda </a:t>
            </a:r>
          </a:p>
        </p:txBody>
      </p:sp>
    </p:spTree>
    <p:extLst>
      <p:ext uri="{BB962C8B-B14F-4D97-AF65-F5344CB8AC3E}">
        <p14:creationId xmlns:p14="http://schemas.microsoft.com/office/powerpoint/2010/main" val="3110059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8560673" y="-118754"/>
            <a:ext cx="3730287" cy="577255"/>
            <a:chOff x="0" y="0"/>
            <a:chExt cx="7460574" cy="1154510"/>
          </a:xfrm>
        </p:grpSpPr>
        <p:sp>
          <p:nvSpPr>
            <p:cNvPr id="3" name="Freeform 3"/>
            <p:cNvSpPr/>
            <p:nvPr/>
          </p:nvSpPr>
          <p:spPr>
            <a:xfrm>
              <a:off x="0" y="-62992"/>
              <a:ext cx="7460488" cy="1217549"/>
            </a:xfrm>
            <a:custGeom>
              <a:avLst/>
              <a:gdLst/>
              <a:ahLst/>
              <a:cxnLst/>
              <a:rect l="l" t="t" r="r" b="b"/>
              <a:pathLst>
                <a:path w="7460488" h="1217549">
                  <a:moveTo>
                    <a:pt x="5144262" y="226060"/>
                  </a:moveTo>
                  <a:cubicBezTo>
                    <a:pt x="3900805" y="50927"/>
                    <a:pt x="1451356" y="0"/>
                    <a:pt x="0" y="156972"/>
                  </a:cubicBezTo>
                  <a:cubicBezTo>
                    <a:pt x="8509" y="510540"/>
                    <a:pt x="17018" y="863981"/>
                    <a:pt x="25400" y="1217549"/>
                  </a:cubicBezTo>
                  <a:lnTo>
                    <a:pt x="7460488" y="1207643"/>
                  </a:lnTo>
                  <a:cubicBezTo>
                    <a:pt x="7460488" y="893572"/>
                    <a:pt x="6387592" y="401193"/>
                    <a:pt x="5144135" y="226060"/>
                  </a:cubicBezTo>
                  <a:close/>
                </a:path>
              </a:pathLst>
            </a:custGeom>
            <a:solidFill>
              <a:srgbClr val="002F5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4"/>
          <p:cNvSpPr/>
          <p:nvPr/>
        </p:nvSpPr>
        <p:spPr>
          <a:xfrm rot="-10800000" flipH="1">
            <a:off x="1237510" y="6428798"/>
            <a:ext cx="1306183" cy="429202"/>
          </a:xfrm>
          <a:custGeom>
            <a:avLst/>
            <a:gdLst/>
            <a:ahLst/>
            <a:cxnLst/>
            <a:rect l="l" t="t" r="r" b="b"/>
            <a:pathLst>
              <a:path w="1959275" h="643803">
                <a:moveTo>
                  <a:pt x="1959275" y="0"/>
                </a:moveTo>
                <a:lnTo>
                  <a:pt x="0" y="0"/>
                </a:lnTo>
                <a:lnTo>
                  <a:pt x="0" y="643803"/>
                </a:lnTo>
                <a:lnTo>
                  <a:pt x="1959275" y="643803"/>
                </a:lnTo>
                <a:lnTo>
                  <a:pt x="1959275" y="0"/>
                </a:lnTo>
                <a:close/>
              </a:path>
            </a:pathLst>
          </a:custGeom>
          <a:blipFill>
            <a:blip r:embed="rId2">
              <a:extLst>
                <a:ext uri="{96DAC541-7B7A-43D3-8B79-37D633B846F1}">
                  <asvg:svgBlip xmlns:asvg="http://schemas.microsoft.com/office/drawing/2016/SVG/main" r:embed="rId3"/>
                </a:ext>
              </a:extLst>
            </a:blip>
            <a:stretch>
              <a:fillRect l="1" t="-221225" r="-7899" b="-7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800000" flipV="1">
            <a:off x="0" y="6277729"/>
            <a:ext cx="2127666" cy="580271"/>
          </a:xfrm>
          <a:custGeom>
            <a:avLst/>
            <a:gdLst/>
            <a:ahLst/>
            <a:cxnLst/>
            <a:rect l="l" t="t" r="r" b="b"/>
            <a:pathLst>
              <a:path w="3191499" h="870407">
                <a:moveTo>
                  <a:pt x="0" y="870407"/>
                </a:moveTo>
                <a:lnTo>
                  <a:pt x="3191499" y="870407"/>
                </a:lnTo>
                <a:lnTo>
                  <a:pt x="3191499" y="0"/>
                </a:lnTo>
                <a:lnTo>
                  <a:pt x="0" y="0"/>
                </a:lnTo>
                <a:lnTo>
                  <a:pt x="0" y="870407"/>
                </a:lnTo>
                <a:close/>
              </a:path>
            </a:pathLst>
          </a:custGeom>
          <a:blipFill>
            <a:blip r:embed="rId4">
              <a:extLst>
                <a:ext uri="{96DAC541-7B7A-43D3-8B79-37D633B846F1}">
                  <asvg:svgBlip xmlns:asvg="http://schemas.microsoft.com/office/drawing/2016/SVG/main" r:embed="rId5"/>
                </a:ext>
              </a:extLst>
            </a:blip>
            <a:stretch>
              <a:fillRect l="4065" r="-30036" b="-35227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descr="Logo  Description automatically generated with medium confidence"/>
          <p:cNvSpPr/>
          <p:nvPr/>
        </p:nvSpPr>
        <p:spPr>
          <a:xfrm>
            <a:off x="9316167" y="5782370"/>
            <a:ext cx="2278931" cy="646430"/>
          </a:xfrm>
          <a:custGeom>
            <a:avLst/>
            <a:gdLst/>
            <a:ahLst/>
            <a:cxnLst/>
            <a:rect l="l" t="t" r="r" b="b"/>
            <a:pathLst>
              <a:path w="3418396" h="969645">
                <a:moveTo>
                  <a:pt x="0" y="0"/>
                </a:moveTo>
                <a:lnTo>
                  <a:pt x="3418397" y="0"/>
                </a:lnTo>
                <a:lnTo>
                  <a:pt x="3418397" y="969644"/>
                </a:lnTo>
                <a:lnTo>
                  <a:pt x="0" y="969644"/>
                </a:lnTo>
                <a:lnTo>
                  <a:pt x="0" y="0"/>
                </a:lnTo>
                <a:close/>
              </a:path>
            </a:pathLst>
          </a:custGeom>
          <a:blipFill>
            <a:blip r:embed="rId6"/>
            <a:stretch>
              <a:fillRect l="-3297" t="-27994" r="-3253" b="-973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2238202" y="2774772"/>
            <a:ext cx="9558213" cy="1367707"/>
            <a:chOff x="0" y="0"/>
            <a:chExt cx="19116426" cy="2735414"/>
          </a:xfrm>
        </p:grpSpPr>
        <p:sp>
          <p:nvSpPr>
            <p:cNvPr id="8" name="Freeform 8"/>
            <p:cNvSpPr/>
            <p:nvPr/>
          </p:nvSpPr>
          <p:spPr>
            <a:xfrm>
              <a:off x="12700" y="12700"/>
              <a:ext cx="19091021" cy="2710053"/>
            </a:xfrm>
            <a:custGeom>
              <a:avLst/>
              <a:gdLst/>
              <a:ahLst/>
              <a:cxnLst/>
              <a:rect l="l" t="t" r="r" b="b"/>
              <a:pathLst>
                <a:path w="19091021" h="2710053">
                  <a:moveTo>
                    <a:pt x="0" y="0"/>
                  </a:moveTo>
                  <a:lnTo>
                    <a:pt x="19091021" y="0"/>
                  </a:lnTo>
                  <a:lnTo>
                    <a:pt x="19091021" y="2710053"/>
                  </a:lnTo>
                  <a:lnTo>
                    <a:pt x="0" y="2710053"/>
                  </a:lnTo>
                  <a:close/>
                </a:path>
              </a:pathLst>
            </a:custGeom>
            <a:solidFill>
              <a:srgbClr val="F2F2F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0" y="0"/>
              <a:ext cx="19116421" cy="2735453"/>
            </a:xfrm>
            <a:custGeom>
              <a:avLst/>
              <a:gdLst/>
              <a:ahLst/>
              <a:cxnLst/>
              <a:rect l="l" t="t" r="r" b="b"/>
              <a:pathLst>
                <a:path w="19116421" h="2735453">
                  <a:moveTo>
                    <a:pt x="12700" y="0"/>
                  </a:moveTo>
                  <a:lnTo>
                    <a:pt x="19103721" y="0"/>
                  </a:lnTo>
                  <a:cubicBezTo>
                    <a:pt x="19110706" y="0"/>
                    <a:pt x="19116421" y="5715"/>
                    <a:pt x="19116421" y="12700"/>
                  </a:cubicBezTo>
                  <a:lnTo>
                    <a:pt x="19116421" y="2722753"/>
                  </a:lnTo>
                  <a:cubicBezTo>
                    <a:pt x="19116421" y="2729738"/>
                    <a:pt x="19110706" y="2735453"/>
                    <a:pt x="19103721" y="2735453"/>
                  </a:cubicBezTo>
                  <a:lnTo>
                    <a:pt x="12700" y="2735453"/>
                  </a:lnTo>
                  <a:cubicBezTo>
                    <a:pt x="5715" y="2735453"/>
                    <a:pt x="0" y="2729738"/>
                    <a:pt x="0" y="2722753"/>
                  </a:cubicBezTo>
                  <a:lnTo>
                    <a:pt x="0" y="12700"/>
                  </a:lnTo>
                  <a:cubicBezTo>
                    <a:pt x="0" y="5715"/>
                    <a:pt x="5715" y="0"/>
                    <a:pt x="12700" y="0"/>
                  </a:cubicBezTo>
                  <a:moveTo>
                    <a:pt x="12700" y="25400"/>
                  </a:moveTo>
                  <a:lnTo>
                    <a:pt x="12700" y="12700"/>
                  </a:lnTo>
                  <a:lnTo>
                    <a:pt x="25400" y="12700"/>
                  </a:lnTo>
                  <a:lnTo>
                    <a:pt x="25400" y="2722753"/>
                  </a:lnTo>
                  <a:lnTo>
                    <a:pt x="12700" y="2722753"/>
                  </a:lnTo>
                  <a:lnTo>
                    <a:pt x="12700" y="2710053"/>
                  </a:lnTo>
                  <a:lnTo>
                    <a:pt x="19103721" y="2710053"/>
                  </a:lnTo>
                  <a:lnTo>
                    <a:pt x="19103721" y="2722753"/>
                  </a:lnTo>
                  <a:lnTo>
                    <a:pt x="19091021" y="2722753"/>
                  </a:lnTo>
                  <a:lnTo>
                    <a:pt x="19091021" y="12700"/>
                  </a:lnTo>
                  <a:lnTo>
                    <a:pt x="19103721" y="12700"/>
                  </a:lnTo>
                  <a:lnTo>
                    <a:pt x="19103721" y="25400"/>
                  </a:lnTo>
                  <a:lnTo>
                    <a:pt x="12700" y="25400"/>
                  </a:lnTo>
                  <a:close/>
                </a:path>
              </a:pathLst>
            </a:custGeom>
            <a:solidFill>
              <a:srgbClr val="F2F2F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2235726" y="2778407"/>
            <a:ext cx="2264900" cy="1360055"/>
            <a:chOff x="0" y="0"/>
            <a:chExt cx="4529800" cy="2720110"/>
          </a:xfrm>
        </p:grpSpPr>
        <p:sp>
          <p:nvSpPr>
            <p:cNvPr id="11" name="Freeform 11"/>
            <p:cNvSpPr/>
            <p:nvPr/>
          </p:nvSpPr>
          <p:spPr>
            <a:xfrm>
              <a:off x="12700" y="12700"/>
              <a:ext cx="4504309" cy="2694686"/>
            </a:xfrm>
            <a:custGeom>
              <a:avLst/>
              <a:gdLst/>
              <a:ahLst/>
              <a:cxnLst/>
              <a:rect l="l" t="t" r="r" b="b"/>
              <a:pathLst>
                <a:path w="4504309" h="2694686">
                  <a:moveTo>
                    <a:pt x="0" y="0"/>
                  </a:moveTo>
                  <a:lnTo>
                    <a:pt x="4241292" y="0"/>
                  </a:lnTo>
                  <a:lnTo>
                    <a:pt x="4504309" y="1347343"/>
                  </a:lnTo>
                  <a:lnTo>
                    <a:pt x="4241292" y="2694686"/>
                  </a:lnTo>
                  <a:lnTo>
                    <a:pt x="0" y="2694686"/>
                  </a:lnTo>
                  <a:close/>
                </a:path>
              </a:pathLst>
            </a:custGeom>
            <a:solidFill>
              <a:srgbClr val="0069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0" y="0"/>
              <a:ext cx="4529836" cy="2720086"/>
            </a:xfrm>
            <a:custGeom>
              <a:avLst/>
              <a:gdLst/>
              <a:ahLst/>
              <a:cxnLst/>
              <a:rect l="l" t="t" r="r" b="b"/>
              <a:pathLst>
                <a:path w="4529836" h="2720086">
                  <a:moveTo>
                    <a:pt x="12700" y="0"/>
                  </a:moveTo>
                  <a:lnTo>
                    <a:pt x="4253992" y="0"/>
                  </a:lnTo>
                  <a:cubicBezTo>
                    <a:pt x="4260088" y="0"/>
                    <a:pt x="4265295" y="4318"/>
                    <a:pt x="4266438" y="10287"/>
                  </a:cubicBezTo>
                  <a:lnTo>
                    <a:pt x="4529582" y="1357630"/>
                  </a:lnTo>
                  <a:cubicBezTo>
                    <a:pt x="4529836" y="1359281"/>
                    <a:pt x="4529836" y="1360932"/>
                    <a:pt x="4529582" y="1362456"/>
                  </a:cubicBezTo>
                  <a:lnTo>
                    <a:pt x="4266438" y="2709799"/>
                  </a:lnTo>
                  <a:cubicBezTo>
                    <a:pt x="4265295" y="2715768"/>
                    <a:pt x="4260088" y="2720086"/>
                    <a:pt x="4253992" y="2720086"/>
                  </a:cubicBezTo>
                  <a:lnTo>
                    <a:pt x="12700" y="2720086"/>
                  </a:lnTo>
                  <a:cubicBezTo>
                    <a:pt x="5715" y="2720086"/>
                    <a:pt x="0" y="2714371"/>
                    <a:pt x="0" y="2707386"/>
                  </a:cubicBezTo>
                  <a:lnTo>
                    <a:pt x="0" y="12700"/>
                  </a:lnTo>
                  <a:cubicBezTo>
                    <a:pt x="0" y="5715"/>
                    <a:pt x="5715" y="0"/>
                    <a:pt x="12700" y="0"/>
                  </a:cubicBezTo>
                  <a:moveTo>
                    <a:pt x="12700" y="25400"/>
                  </a:moveTo>
                  <a:lnTo>
                    <a:pt x="12700" y="12700"/>
                  </a:lnTo>
                  <a:lnTo>
                    <a:pt x="25400" y="12700"/>
                  </a:lnTo>
                  <a:lnTo>
                    <a:pt x="25400" y="2707386"/>
                  </a:lnTo>
                  <a:lnTo>
                    <a:pt x="12700" y="2707386"/>
                  </a:lnTo>
                  <a:lnTo>
                    <a:pt x="12700" y="2694686"/>
                  </a:lnTo>
                  <a:lnTo>
                    <a:pt x="4253992" y="2694686"/>
                  </a:lnTo>
                  <a:lnTo>
                    <a:pt x="4253992" y="2707386"/>
                  </a:lnTo>
                  <a:lnTo>
                    <a:pt x="4241546" y="2704973"/>
                  </a:lnTo>
                  <a:lnTo>
                    <a:pt x="4504690" y="1357630"/>
                  </a:lnTo>
                  <a:lnTo>
                    <a:pt x="4517136" y="1360043"/>
                  </a:lnTo>
                  <a:lnTo>
                    <a:pt x="4504690" y="1362456"/>
                  </a:lnTo>
                  <a:lnTo>
                    <a:pt x="4241546" y="15113"/>
                  </a:lnTo>
                  <a:lnTo>
                    <a:pt x="4253992" y="12700"/>
                  </a:lnTo>
                  <a:lnTo>
                    <a:pt x="4253992" y="25400"/>
                  </a:lnTo>
                  <a:lnTo>
                    <a:pt x="12700" y="2540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6089650" y="1234799"/>
            <a:ext cx="5689598" cy="1489979"/>
            <a:chOff x="0" y="0"/>
            <a:chExt cx="11379196" cy="2979958"/>
          </a:xfrm>
        </p:grpSpPr>
        <p:sp>
          <p:nvSpPr>
            <p:cNvPr id="14" name="Freeform 14"/>
            <p:cNvSpPr/>
            <p:nvPr/>
          </p:nvSpPr>
          <p:spPr>
            <a:xfrm>
              <a:off x="12700" y="12700"/>
              <a:ext cx="11353800" cy="2954528"/>
            </a:xfrm>
            <a:custGeom>
              <a:avLst/>
              <a:gdLst/>
              <a:ahLst/>
              <a:cxnLst/>
              <a:rect l="l" t="t" r="r" b="b"/>
              <a:pathLst>
                <a:path w="11353800" h="2954528">
                  <a:moveTo>
                    <a:pt x="0" y="0"/>
                  </a:moveTo>
                  <a:lnTo>
                    <a:pt x="11353800" y="0"/>
                  </a:lnTo>
                  <a:lnTo>
                    <a:pt x="11353800" y="2954528"/>
                  </a:lnTo>
                  <a:lnTo>
                    <a:pt x="0" y="2954528"/>
                  </a:lnTo>
                  <a:close/>
                </a:path>
              </a:pathLst>
            </a:custGeom>
            <a:solidFill>
              <a:srgbClr val="F2F2F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0" y="0"/>
              <a:ext cx="11379200" cy="2979928"/>
            </a:xfrm>
            <a:custGeom>
              <a:avLst/>
              <a:gdLst/>
              <a:ahLst/>
              <a:cxnLst/>
              <a:rect l="l" t="t" r="r" b="b"/>
              <a:pathLst>
                <a:path w="11379200" h="2979928">
                  <a:moveTo>
                    <a:pt x="12700" y="0"/>
                  </a:moveTo>
                  <a:lnTo>
                    <a:pt x="11366500" y="0"/>
                  </a:lnTo>
                  <a:cubicBezTo>
                    <a:pt x="11373485" y="0"/>
                    <a:pt x="11379200" y="5715"/>
                    <a:pt x="11379200" y="12700"/>
                  </a:cubicBezTo>
                  <a:lnTo>
                    <a:pt x="11379200" y="2967228"/>
                  </a:lnTo>
                  <a:cubicBezTo>
                    <a:pt x="11379200" y="2974213"/>
                    <a:pt x="11373485" y="2979928"/>
                    <a:pt x="11366500" y="2979928"/>
                  </a:cubicBezTo>
                  <a:lnTo>
                    <a:pt x="12700" y="2979928"/>
                  </a:lnTo>
                  <a:cubicBezTo>
                    <a:pt x="5715" y="2979928"/>
                    <a:pt x="0" y="2974213"/>
                    <a:pt x="0" y="2967228"/>
                  </a:cubicBezTo>
                  <a:lnTo>
                    <a:pt x="0" y="12700"/>
                  </a:lnTo>
                  <a:cubicBezTo>
                    <a:pt x="0" y="5715"/>
                    <a:pt x="5715" y="0"/>
                    <a:pt x="12700" y="0"/>
                  </a:cubicBezTo>
                  <a:moveTo>
                    <a:pt x="12700" y="25400"/>
                  </a:moveTo>
                  <a:lnTo>
                    <a:pt x="12700" y="12700"/>
                  </a:lnTo>
                  <a:lnTo>
                    <a:pt x="25400" y="12700"/>
                  </a:lnTo>
                  <a:lnTo>
                    <a:pt x="25400" y="2967228"/>
                  </a:lnTo>
                  <a:lnTo>
                    <a:pt x="12700" y="2967228"/>
                  </a:lnTo>
                  <a:lnTo>
                    <a:pt x="12700" y="2954528"/>
                  </a:lnTo>
                  <a:lnTo>
                    <a:pt x="11366500" y="2954528"/>
                  </a:lnTo>
                  <a:lnTo>
                    <a:pt x="11366500" y="2967228"/>
                  </a:lnTo>
                  <a:lnTo>
                    <a:pt x="11353800" y="2967228"/>
                  </a:lnTo>
                  <a:lnTo>
                    <a:pt x="11353800" y="12700"/>
                  </a:lnTo>
                  <a:lnTo>
                    <a:pt x="11366500" y="12700"/>
                  </a:lnTo>
                  <a:lnTo>
                    <a:pt x="11366500" y="25400"/>
                  </a:lnTo>
                  <a:lnTo>
                    <a:pt x="12700" y="25400"/>
                  </a:lnTo>
                  <a:close/>
                </a:path>
              </a:pathLst>
            </a:custGeom>
            <a:solidFill>
              <a:srgbClr val="F2F2F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2235726" y="1234799"/>
            <a:ext cx="4041374" cy="1489980"/>
            <a:chOff x="0" y="0"/>
            <a:chExt cx="8082748" cy="2979960"/>
          </a:xfrm>
        </p:grpSpPr>
        <p:sp>
          <p:nvSpPr>
            <p:cNvPr id="17" name="Freeform 17"/>
            <p:cNvSpPr/>
            <p:nvPr/>
          </p:nvSpPr>
          <p:spPr>
            <a:xfrm>
              <a:off x="12700" y="12700"/>
              <a:ext cx="8057388" cy="2954528"/>
            </a:xfrm>
            <a:custGeom>
              <a:avLst/>
              <a:gdLst/>
              <a:ahLst/>
              <a:cxnLst/>
              <a:rect l="l" t="t" r="r" b="b"/>
              <a:pathLst>
                <a:path w="8057388" h="2954528">
                  <a:moveTo>
                    <a:pt x="0" y="0"/>
                  </a:moveTo>
                  <a:lnTo>
                    <a:pt x="7768463" y="0"/>
                  </a:lnTo>
                  <a:lnTo>
                    <a:pt x="8057388" y="1477264"/>
                  </a:lnTo>
                  <a:lnTo>
                    <a:pt x="7768463" y="2954528"/>
                  </a:lnTo>
                  <a:lnTo>
                    <a:pt x="0" y="2954528"/>
                  </a:lnTo>
                  <a:close/>
                </a:path>
              </a:pathLst>
            </a:custGeom>
            <a:solidFill>
              <a:srgbClr val="0069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0" y="0"/>
              <a:ext cx="8082788" cy="2979928"/>
            </a:xfrm>
            <a:custGeom>
              <a:avLst/>
              <a:gdLst/>
              <a:ahLst/>
              <a:cxnLst/>
              <a:rect l="l" t="t" r="r" b="b"/>
              <a:pathLst>
                <a:path w="8082788" h="2979928">
                  <a:moveTo>
                    <a:pt x="12700" y="0"/>
                  </a:moveTo>
                  <a:lnTo>
                    <a:pt x="7781163" y="0"/>
                  </a:lnTo>
                  <a:cubicBezTo>
                    <a:pt x="7787259" y="0"/>
                    <a:pt x="7792466" y="4318"/>
                    <a:pt x="7793609" y="10287"/>
                  </a:cubicBezTo>
                  <a:lnTo>
                    <a:pt x="8082534" y="1487551"/>
                  </a:lnTo>
                  <a:cubicBezTo>
                    <a:pt x="8082788" y="1489202"/>
                    <a:pt x="8082788" y="1490853"/>
                    <a:pt x="8082534" y="1492377"/>
                  </a:cubicBezTo>
                  <a:lnTo>
                    <a:pt x="7793609" y="2969641"/>
                  </a:lnTo>
                  <a:cubicBezTo>
                    <a:pt x="7792465" y="2975610"/>
                    <a:pt x="7787259" y="2979928"/>
                    <a:pt x="7781163" y="2979928"/>
                  </a:cubicBezTo>
                  <a:lnTo>
                    <a:pt x="12700" y="2979928"/>
                  </a:lnTo>
                  <a:cubicBezTo>
                    <a:pt x="5715" y="2979928"/>
                    <a:pt x="0" y="2974213"/>
                    <a:pt x="0" y="2967228"/>
                  </a:cubicBezTo>
                  <a:lnTo>
                    <a:pt x="0" y="12700"/>
                  </a:lnTo>
                  <a:cubicBezTo>
                    <a:pt x="0" y="5715"/>
                    <a:pt x="5715" y="0"/>
                    <a:pt x="12700" y="0"/>
                  </a:cubicBezTo>
                  <a:moveTo>
                    <a:pt x="12700" y="25400"/>
                  </a:moveTo>
                  <a:lnTo>
                    <a:pt x="12700" y="12700"/>
                  </a:lnTo>
                  <a:lnTo>
                    <a:pt x="25400" y="12700"/>
                  </a:lnTo>
                  <a:lnTo>
                    <a:pt x="25400" y="2967228"/>
                  </a:lnTo>
                  <a:lnTo>
                    <a:pt x="12700" y="2967228"/>
                  </a:lnTo>
                  <a:lnTo>
                    <a:pt x="12700" y="2954528"/>
                  </a:lnTo>
                  <a:lnTo>
                    <a:pt x="7781163" y="2954528"/>
                  </a:lnTo>
                  <a:lnTo>
                    <a:pt x="7781163" y="2967228"/>
                  </a:lnTo>
                  <a:lnTo>
                    <a:pt x="7768717" y="2964815"/>
                  </a:lnTo>
                  <a:lnTo>
                    <a:pt x="8057642" y="1487551"/>
                  </a:lnTo>
                  <a:lnTo>
                    <a:pt x="8070088" y="1489964"/>
                  </a:lnTo>
                  <a:lnTo>
                    <a:pt x="8057642" y="1492377"/>
                  </a:lnTo>
                  <a:lnTo>
                    <a:pt x="7768717" y="15113"/>
                  </a:lnTo>
                  <a:lnTo>
                    <a:pt x="7781163" y="12700"/>
                  </a:lnTo>
                  <a:lnTo>
                    <a:pt x="7781163" y="25400"/>
                  </a:lnTo>
                  <a:lnTo>
                    <a:pt x="12700" y="2540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419100" y="212450"/>
            <a:ext cx="2224995" cy="1008802"/>
          </a:xfrm>
          <a:prstGeom prst="rect">
            <a:avLst/>
          </a:prstGeom>
        </p:spPr>
        <p:txBody>
          <a:bodyPr lIns="0" tIns="0" rIns="0" bIns="0" rtlCol="0" anchor="t">
            <a:spAutoFit/>
          </a:bodyPr>
          <a:lstStyle/>
          <a:p>
            <a:pPr marL="0" marR="0" lvl="0" indent="0" algn="l" defTabSz="609630" rtl="0" eaLnBrk="1" fontAlgn="auto" latinLnBrk="0" hangingPunct="1">
              <a:lnSpc>
                <a:spcPts val="2592"/>
              </a:lnSpc>
              <a:spcBef>
                <a:spcPts val="0"/>
              </a:spcBef>
              <a:spcAft>
                <a:spcPts val="0"/>
              </a:spcAft>
              <a:buClrTx/>
              <a:buSzTx/>
              <a:buFontTx/>
              <a:buNone/>
              <a:tabLst/>
              <a:defRPr/>
            </a:pPr>
            <a:r>
              <a:rPr lang="en-US" sz="2800" dirty="0">
                <a:solidFill>
                  <a:srgbClr val="DE347C"/>
                </a:solidFill>
                <a:latin typeface="PT Sans Bold"/>
              </a:rPr>
              <a:t>The Global Public Private Partnership</a:t>
            </a:r>
          </a:p>
        </p:txBody>
      </p:sp>
      <p:sp>
        <p:nvSpPr>
          <p:cNvPr id="20" name="TextBox 20"/>
          <p:cNvSpPr txBox="1"/>
          <p:nvPr/>
        </p:nvSpPr>
        <p:spPr>
          <a:xfrm>
            <a:off x="3378142" y="585160"/>
            <a:ext cx="4089991" cy="192360"/>
          </a:xfrm>
          <a:prstGeom prst="rect">
            <a:avLst/>
          </a:prstGeom>
        </p:spPr>
        <p:txBody>
          <a:bodyPr wrap="square" lIns="0" tIns="0" rIns="0" bIns="0" rtlCol="0" anchor="t">
            <a:spAutoFit/>
          </a:bodyPr>
          <a:lstStyle/>
          <a:p>
            <a:pPr marL="0" marR="0" lvl="0" indent="0" algn="l" defTabSz="609630" rtl="0" eaLnBrk="1" fontAlgn="auto" latinLnBrk="0" hangingPunct="1">
              <a:lnSpc>
                <a:spcPts val="1512"/>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F56"/>
                </a:solidFill>
                <a:effectLst/>
                <a:highlight>
                  <a:srgbClr val="FFFFFF"/>
                </a:highlight>
                <a:uLnTx/>
                <a:uFillTx/>
                <a:latin typeface="Barlow Bold"/>
                <a:ea typeface="+mn-ea"/>
                <a:cs typeface="+mn-cs"/>
              </a:rPr>
              <a:t>Bank for International Settlements (B.I.S)</a:t>
            </a:r>
          </a:p>
        </p:txBody>
      </p:sp>
      <p:sp>
        <p:nvSpPr>
          <p:cNvPr id="21" name="Freeform 21" descr="Bank outline"/>
          <p:cNvSpPr/>
          <p:nvPr/>
        </p:nvSpPr>
        <p:spPr>
          <a:xfrm>
            <a:off x="2644097" y="474202"/>
            <a:ext cx="741483" cy="767856"/>
          </a:xfrm>
          <a:custGeom>
            <a:avLst/>
            <a:gdLst/>
            <a:ahLst/>
            <a:cxnLst/>
            <a:rect l="l" t="t" r="r" b="b"/>
            <a:pathLst>
              <a:path w="1112225" h="1151784">
                <a:moveTo>
                  <a:pt x="0" y="0"/>
                </a:moveTo>
                <a:lnTo>
                  <a:pt x="1112225" y="0"/>
                </a:lnTo>
                <a:lnTo>
                  <a:pt x="1112225" y="1151784"/>
                </a:lnTo>
                <a:lnTo>
                  <a:pt x="0" y="1151784"/>
                </a:lnTo>
                <a:lnTo>
                  <a:pt x="0" y="0"/>
                </a:lnTo>
                <a:close/>
              </a:path>
            </a:pathLst>
          </a:custGeom>
          <a:blipFill>
            <a:blip r:embed="rId7">
              <a:extLst>
                <a:ext uri="{96DAC541-7B7A-43D3-8B79-37D633B846F1}">
                  <asvg:svgBlip xmlns:asvg="http://schemas.microsoft.com/office/drawing/2016/SVG/main" r:embed="rId8"/>
                </a:ext>
              </a:extLst>
            </a:blip>
            <a:stretch>
              <a:fillRect l="-1778" r="-177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3400379" y="840333"/>
            <a:ext cx="3468271" cy="333425"/>
          </a:xfrm>
          <a:prstGeom prst="rect">
            <a:avLst/>
          </a:prstGeom>
        </p:spPr>
        <p:txBody>
          <a:bodyPr lIns="0" tIns="0" rIns="0" bIns="0" rtlCol="0" anchor="t">
            <a:spAutoFit/>
          </a:bodyPr>
          <a:lstStyle/>
          <a:p>
            <a:pPr marL="0" marR="0" lvl="0" indent="0" algn="l" defTabSz="609630" rtl="0" eaLnBrk="1" fontAlgn="auto" latinLnBrk="0" hangingPunct="1">
              <a:lnSpc>
                <a:spcPts val="1296"/>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F56"/>
                </a:solidFill>
                <a:effectLst/>
                <a:highlight>
                  <a:srgbClr val="FFFFFF"/>
                </a:highlight>
                <a:uLnTx/>
                <a:uFillTx/>
                <a:latin typeface="Barlow"/>
                <a:ea typeface="+mn-ea"/>
                <a:cs typeface="+mn-cs"/>
              </a:rPr>
              <a:t>They ultimately control the money supply and thus global markets, trade and national economies</a:t>
            </a:r>
          </a:p>
        </p:txBody>
      </p:sp>
      <p:sp>
        <p:nvSpPr>
          <p:cNvPr id="23" name="TextBox 23"/>
          <p:cNvSpPr txBox="1"/>
          <p:nvPr/>
        </p:nvSpPr>
        <p:spPr>
          <a:xfrm>
            <a:off x="7651565" y="585161"/>
            <a:ext cx="3468271" cy="192360"/>
          </a:xfrm>
          <a:prstGeom prst="rect">
            <a:avLst/>
          </a:prstGeom>
        </p:spPr>
        <p:txBody>
          <a:bodyPr lIns="0" tIns="0" rIns="0" bIns="0" rtlCol="0" anchor="t">
            <a:spAutoFit/>
          </a:bodyPr>
          <a:lstStyle/>
          <a:p>
            <a:pPr marL="0" marR="0" lvl="0" indent="0" algn="l" defTabSz="609630" rtl="0" eaLnBrk="1" fontAlgn="auto" latinLnBrk="0" hangingPunct="1">
              <a:lnSpc>
                <a:spcPts val="1512"/>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F56"/>
                </a:solidFill>
                <a:effectLst/>
                <a:highlight>
                  <a:srgbClr val="FFFFFF"/>
                </a:highlight>
                <a:uLnTx/>
                <a:uFillTx/>
                <a:latin typeface="Barlow Bold"/>
                <a:ea typeface="+mn-ea"/>
                <a:cs typeface="+mn-cs"/>
              </a:rPr>
              <a:t>Central Banks (Coordinated by B.I.S)</a:t>
            </a:r>
          </a:p>
        </p:txBody>
      </p:sp>
      <p:sp>
        <p:nvSpPr>
          <p:cNvPr id="24" name="TextBox 24"/>
          <p:cNvSpPr txBox="1"/>
          <p:nvPr/>
        </p:nvSpPr>
        <p:spPr>
          <a:xfrm>
            <a:off x="7651566" y="840333"/>
            <a:ext cx="4166718" cy="333425"/>
          </a:xfrm>
          <a:prstGeom prst="rect">
            <a:avLst/>
          </a:prstGeom>
        </p:spPr>
        <p:txBody>
          <a:bodyPr lIns="0" tIns="0" rIns="0" bIns="0" rtlCol="0" anchor="t">
            <a:spAutoFit/>
          </a:bodyPr>
          <a:lstStyle/>
          <a:p>
            <a:pPr marL="0" marR="0" lvl="0" indent="0" algn="l" defTabSz="609630" rtl="0" eaLnBrk="1" fontAlgn="auto" latinLnBrk="0" hangingPunct="1">
              <a:lnSpc>
                <a:spcPts val="1296"/>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F56"/>
                </a:solidFill>
                <a:effectLst/>
                <a:highlight>
                  <a:srgbClr val="FFFFFF"/>
                </a:highlight>
                <a:uLnTx/>
                <a:uFillTx/>
                <a:latin typeface="Barlow"/>
                <a:ea typeface="+mn-ea"/>
                <a:cs typeface="+mn-cs"/>
              </a:rPr>
              <a:t>They  already directly fund government spending. Monetary policy has become fiscal policy, Digital Currency up next</a:t>
            </a:r>
          </a:p>
        </p:txBody>
      </p:sp>
      <p:sp>
        <p:nvSpPr>
          <p:cNvPr id="25" name="Freeform 25" descr="Building outline"/>
          <p:cNvSpPr/>
          <p:nvPr/>
        </p:nvSpPr>
        <p:spPr>
          <a:xfrm>
            <a:off x="6892158" y="413390"/>
            <a:ext cx="797169" cy="797169"/>
          </a:xfrm>
          <a:custGeom>
            <a:avLst/>
            <a:gdLst/>
            <a:ahLst/>
            <a:cxnLst/>
            <a:rect l="l" t="t" r="r" b="b"/>
            <a:pathLst>
              <a:path w="1195753" h="1195754">
                <a:moveTo>
                  <a:pt x="0" y="0"/>
                </a:moveTo>
                <a:lnTo>
                  <a:pt x="1195753" y="0"/>
                </a:lnTo>
                <a:lnTo>
                  <a:pt x="1195753" y="1195753"/>
                </a:lnTo>
                <a:lnTo>
                  <a:pt x="0" y="11957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highlight>
                <a:srgbClr val="FFFFFF"/>
              </a:highlight>
              <a:uLnTx/>
              <a:uFillTx/>
              <a:latin typeface="Calibri"/>
              <a:ea typeface="+mn-ea"/>
              <a:cs typeface="+mn-cs"/>
            </a:endParaRPr>
          </a:p>
        </p:txBody>
      </p:sp>
      <p:grpSp>
        <p:nvGrpSpPr>
          <p:cNvPr id="26" name="Group 26"/>
          <p:cNvGrpSpPr/>
          <p:nvPr/>
        </p:nvGrpSpPr>
        <p:grpSpPr>
          <a:xfrm>
            <a:off x="334736" y="1234799"/>
            <a:ext cx="2088752" cy="1489980"/>
            <a:chOff x="0" y="0"/>
            <a:chExt cx="4177504" cy="2979960"/>
          </a:xfrm>
        </p:grpSpPr>
        <p:sp>
          <p:nvSpPr>
            <p:cNvPr id="27" name="Freeform 27"/>
            <p:cNvSpPr/>
            <p:nvPr/>
          </p:nvSpPr>
          <p:spPr>
            <a:xfrm>
              <a:off x="12700" y="12700"/>
              <a:ext cx="4152011" cy="2954528"/>
            </a:xfrm>
            <a:custGeom>
              <a:avLst/>
              <a:gdLst/>
              <a:ahLst/>
              <a:cxnLst/>
              <a:rect l="l" t="t" r="r" b="b"/>
              <a:pathLst>
                <a:path w="4152011" h="2954528">
                  <a:moveTo>
                    <a:pt x="0" y="0"/>
                  </a:moveTo>
                  <a:lnTo>
                    <a:pt x="3863975" y="0"/>
                  </a:lnTo>
                  <a:lnTo>
                    <a:pt x="4152011" y="1477264"/>
                  </a:lnTo>
                  <a:lnTo>
                    <a:pt x="3863975" y="2954528"/>
                  </a:lnTo>
                  <a:lnTo>
                    <a:pt x="0" y="2954528"/>
                  </a:lnTo>
                  <a:close/>
                </a:path>
              </a:pathLst>
            </a:custGeom>
            <a:solidFill>
              <a:srgbClr val="002F5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0" y="0"/>
              <a:ext cx="4177411" cy="2979928"/>
            </a:xfrm>
            <a:custGeom>
              <a:avLst/>
              <a:gdLst/>
              <a:ahLst/>
              <a:cxnLst/>
              <a:rect l="l" t="t" r="r" b="b"/>
              <a:pathLst>
                <a:path w="4177411" h="2979928">
                  <a:moveTo>
                    <a:pt x="12700" y="0"/>
                  </a:moveTo>
                  <a:lnTo>
                    <a:pt x="3876675" y="0"/>
                  </a:lnTo>
                  <a:cubicBezTo>
                    <a:pt x="3882771" y="0"/>
                    <a:pt x="3887978" y="4318"/>
                    <a:pt x="3889121" y="10287"/>
                  </a:cubicBezTo>
                  <a:lnTo>
                    <a:pt x="4177157" y="1487551"/>
                  </a:lnTo>
                  <a:cubicBezTo>
                    <a:pt x="4177411" y="1489202"/>
                    <a:pt x="4177411" y="1490853"/>
                    <a:pt x="4177157" y="1492377"/>
                  </a:cubicBezTo>
                  <a:lnTo>
                    <a:pt x="3889248" y="2969641"/>
                  </a:lnTo>
                  <a:cubicBezTo>
                    <a:pt x="3888105" y="2975610"/>
                    <a:pt x="3882898" y="2979928"/>
                    <a:pt x="3876802" y="2979928"/>
                  </a:cubicBezTo>
                  <a:lnTo>
                    <a:pt x="12700" y="2979928"/>
                  </a:lnTo>
                  <a:cubicBezTo>
                    <a:pt x="5715" y="2979928"/>
                    <a:pt x="0" y="2974213"/>
                    <a:pt x="0" y="2967228"/>
                  </a:cubicBezTo>
                  <a:lnTo>
                    <a:pt x="0" y="12700"/>
                  </a:lnTo>
                  <a:cubicBezTo>
                    <a:pt x="0" y="5715"/>
                    <a:pt x="5715" y="0"/>
                    <a:pt x="12700" y="0"/>
                  </a:cubicBezTo>
                  <a:moveTo>
                    <a:pt x="12700" y="25400"/>
                  </a:moveTo>
                  <a:lnTo>
                    <a:pt x="12700" y="12700"/>
                  </a:lnTo>
                  <a:lnTo>
                    <a:pt x="25400" y="12700"/>
                  </a:lnTo>
                  <a:lnTo>
                    <a:pt x="25400" y="2967228"/>
                  </a:lnTo>
                  <a:lnTo>
                    <a:pt x="12700" y="2967228"/>
                  </a:lnTo>
                  <a:lnTo>
                    <a:pt x="12700" y="2954528"/>
                  </a:lnTo>
                  <a:lnTo>
                    <a:pt x="3876675" y="2954528"/>
                  </a:lnTo>
                  <a:lnTo>
                    <a:pt x="3876675" y="2967228"/>
                  </a:lnTo>
                  <a:lnTo>
                    <a:pt x="3864229" y="2964815"/>
                  </a:lnTo>
                  <a:lnTo>
                    <a:pt x="4152265" y="1487551"/>
                  </a:lnTo>
                  <a:lnTo>
                    <a:pt x="4164711" y="1489964"/>
                  </a:lnTo>
                  <a:lnTo>
                    <a:pt x="4152265" y="1492377"/>
                  </a:lnTo>
                  <a:lnTo>
                    <a:pt x="3864229" y="15113"/>
                  </a:lnTo>
                  <a:lnTo>
                    <a:pt x="3876675" y="12700"/>
                  </a:lnTo>
                  <a:lnTo>
                    <a:pt x="3876675" y="25400"/>
                  </a:lnTo>
                  <a:lnTo>
                    <a:pt x="12700" y="2540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0" y="0"/>
              <a:ext cx="4177504" cy="2979960"/>
            </a:xfrm>
            <a:prstGeom prst="rect">
              <a:avLst/>
            </a:prstGeom>
          </p:spPr>
          <p:txBody>
            <a:bodyPr lIns="33867" tIns="33867" rIns="33867" bIns="33867" rtlCol="0" anchor="ctr"/>
            <a:lstStyle/>
            <a:p>
              <a:pPr marL="0" marR="0" lvl="0" indent="0" algn="l" defTabSz="60963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T Sans Bold"/>
                  <a:ea typeface="+mn-ea"/>
                  <a:cs typeface="+mn-cs"/>
                </a:rPr>
                <a:t>Policy Makers</a:t>
              </a:r>
            </a:p>
          </p:txBody>
        </p:sp>
      </p:grpSp>
      <p:sp>
        <p:nvSpPr>
          <p:cNvPr id="30" name="Freeform 30"/>
          <p:cNvSpPr/>
          <p:nvPr/>
        </p:nvSpPr>
        <p:spPr>
          <a:xfrm>
            <a:off x="6310739" y="1369426"/>
            <a:ext cx="1346203" cy="831393"/>
          </a:xfrm>
          <a:custGeom>
            <a:avLst/>
            <a:gdLst/>
            <a:ahLst/>
            <a:cxnLst/>
            <a:rect l="l" t="t" r="r" b="b"/>
            <a:pathLst>
              <a:path w="2019304" h="1247090">
                <a:moveTo>
                  <a:pt x="0" y="0"/>
                </a:moveTo>
                <a:lnTo>
                  <a:pt x="2019305" y="0"/>
                </a:lnTo>
                <a:lnTo>
                  <a:pt x="2019305" y="1247089"/>
                </a:lnTo>
                <a:lnTo>
                  <a:pt x="0" y="1247089"/>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1" descr="Council on Foreign Relations - Wikipedia"/>
          <p:cNvSpPr/>
          <p:nvPr/>
        </p:nvSpPr>
        <p:spPr>
          <a:xfrm>
            <a:off x="8497730" y="1350213"/>
            <a:ext cx="1285261" cy="619262"/>
          </a:xfrm>
          <a:custGeom>
            <a:avLst/>
            <a:gdLst/>
            <a:ahLst/>
            <a:cxnLst/>
            <a:rect l="l" t="t" r="r" b="b"/>
            <a:pathLst>
              <a:path w="1927892" h="928893">
                <a:moveTo>
                  <a:pt x="0" y="0"/>
                </a:moveTo>
                <a:lnTo>
                  <a:pt x="1927892" y="0"/>
                </a:lnTo>
                <a:lnTo>
                  <a:pt x="1927892" y="928893"/>
                </a:lnTo>
                <a:lnTo>
                  <a:pt x="0" y="928893"/>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descr="Club of Rome - YouTube"/>
          <p:cNvSpPr/>
          <p:nvPr/>
        </p:nvSpPr>
        <p:spPr>
          <a:xfrm>
            <a:off x="10558846" y="1261199"/>
            <a:ext cx="1130977" cy="991078"/>
          </a:xfrm>
          <a:custGeom>
            <a:avLst/>
            <a:gdLst/>
            <a:ahLst/>
            <a:cxnLst/>
            <a:rect l="l" t="t" r="r" b="b"/>
            <a:pathLst>
              <a:path w="1696466" h="1486617">
                <a:moveTo>
                  <a:pt x="0" y="0"/>
                </a:moveTo>
                <a:lnTo>
                  <a:pt x="1696465" y="0"/>
                </a:lnTo>
                <a:lnTo>
                  <a:pt x="1696465" y="1486618"/>
                </a:lnTo>
                <a:lnTo>
                  <a:pt x="0" y="1486618"/>
                </a:lnTo>
                <a:lnTo>
                  <a:pt x="0" y="0"/>
                </a:lnTo>
                <a:close/>
              </a:path>
            </a:pathLst>
          </a:custGeom>
          <a:blipFill>
            <a:blip r:embed="rId13"/>
            <a:stretch>
              <a:fillRect l="-9985" t="-25441" r="-8616" b="-990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descr="Chatham House Membership Review"/>
          <p:cNvSpPr/>
          <p:nvPr/>
        </p:nvSpPr>
        <p:spPr>
          <a:xfrm>
            <a:off x="7608882" y="1879010"/>
            <a:ext cx="745530" cy="745530"/>
          </a:xfrm>
          <a:custGeom>
            <a:avLst/>
            <a:gdLst/>
            <a:ahLst/>
            <a:cxnLst/>
            <a:rect l="l" t="t" r="r" b="b"/>
            <a:pathLst>
              <a:path w="1118295" h="1118295">
                <a:moveTo>
                  <a:pt x="0" y="0"/>
                </a:moveTo>
                <a:lnTo>
                  <a:pt x="1118295" y="0"/>
                </a:lnTo>
                <a:lnTo>
                  <a:pt x="1118295" y="1118295"/>
                </a:lnTo>
                <a:lnTo>
                  <a:pt x="0" y="1118295"/>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descr="Rockefeller Foundation Testing Solutions Group joined by Honolulu ..."/>
          <p:cNvSpPr/>
          <p:nvPr/>
        </p:nvSpPr>
        <p:spPr>
          <a:xfrm>
            <a:off x="8394402" y="2116668"/>
            <a:ext cx="2164444" cy="570471"/>
          </a:xfrm>
          <a:custGeom>
            <a:avLst/>
            <a:gdLst/>
            <a:ahLst/>
            <a:cxnLst/>
            <a:rect l="l" t="t" r="r" b="b"/>
            <a:pathLst>
              <a:path w="3713415" h="1076496">
                <a:moveTo>
                  <a:pt x="0" y="0"/>
                </a:moveTo>
                <a:lnTo>
                  <a:pt x="3713415" y="0"/>
                </a:lnTo>
                <a:lnTo>
                  <a:pt x="3713415" y="1076496"/>
                </a:lnTo>
                <a:lnTo>
                  <a:pt x="0" y="1076496"/>
                </a:lnTo>
                <a:lnTo>
                  <a:pt x="0" y="0"/>
                </a:lnTo>
                <a:close/>
              </a:path>
            </a:pathLst>
          </a:custGeom>
          <a:blipFill>
            <a:blip r:embed="rId15"/>
            <a:stretch>
              <a:fillRect t="-44396" b="-5837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5"/>
          <p:cNvSpPr txBox="1"/>
          <p:nvPr/>
        </p:nvSpPr>
        <p:spPr>
          <a:xfrm>
            <a:off x="2438358" y="1435233"/>
            <a:ext cx="3623274" cy="192360"/>
          </a:xfrm>
          <a:prstGeom prst="rect">
            <a:avLst/>
          </a:prstGeom>
        </p:spPr>
        <p:txBody>
          <a:bodyPr lIns="0" tIns="0" rIns="0" bIns="0" rtlCol="0" anchor="t">
            <a:spAutoFit/>
          </a:bodyPr>
          <a:lstStyle/>
          <a:p>
            <a:pPr marL="0" marR="0" lvl="0" indent="0" algn="l" defTabSz="609630" rtl="0" eaLnBrk="1" fontAlgn="auto" latinLnBrk="0" hangingPunct="1">
              <a:lnSpc>
                <a:spcPts val="1512"/>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Barlow Bold"/>
                <a:ea typeface="+mn-ea"/>
                <a:cs typeface="+mn-cs"/>
              </a:rPr>
              <a:t>‘Think Tanks’ </a:t>
            </a:r>
            <a:r>
              <a:rPr kumimoji="0" lang="en-US" sz="1400" b="0" i="0" u="none" strike="noStrike" kern="1200" cap="none" spc="0" normalizeH="0" baseline="0" noProof="0" dirty="0">
                <a:ln>
                  <a:noFill/>
                </a:ln>
                <a:solidFill>
                  <a:srgbClr val="FFFFFF"/>
                </a:solidFill>
                <a:effectLst/>
                <a:uLnTx/>
                <a:uFillTx/>
                <a:latin typeface="Barlow Bold"/>
                <a:ea typeface="+mn-ea"/>
                <a:cs typeface="+mn-cs"/>
              </a:rPr>
              <a:t>&amp; Global Representative Groups</a:t>
            </a:r>
          </a:p>
        </p:txBody>
      </p:sp>
      <p:sp>
        <p:nvSpPr>
          <p:cNvPr id="36" name="TextBox 36"/>
          <p:cNvSpPr txBox="1"/>
          <p:nvPr/>
        </p:nvSpPr>
        <p:spPr>
          <a:xfrm>
            <a:off x="2432496" y="1779232"/>
            <a:ext cx="3541210" cy="833562"/>
          </a:xfrm>
          <a:prstGeom prst="rect">
            <a:avLst/>
          </a:prstGeom>
        </p:spPr>
        <p:txBody>
          <a:bodyPr lIns="0" tIns="0" rIns="0" bIns="0" rtlCol="0" anchor="t">
            <a:spAutoFit/>
          </a:bodyPr>
          <a:lstStyle/>
          <a:p>
            <a:pPr marL="0" marR="0" lvl="0" indent="0" algn="l" defTabSz="609630" rtl="0" eaLnBrk="1" fontAlgn="auto" latinLnBrk="0" hangingPunct="1">
              <a:lnSpc>
                <a:spcPts val="1296"/>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Barlow"/>
                <a:ea typeface="+mn-ea"/>
                <a:cs typeface="+mn-cs"/>
              </a:rPr>
              <a:t>These formulate the policies to achieve GPPP objectives. Resource allocation determined by the B.I.S and Central Banks but they work in ‘partnership’ with the think tank and the representative bodies to convert that into global political policy. </a:t>
            </a:r>
          </a:p>
        </p:txBody>
      </p:sp>
      <p:grpSp>
        <p:nvGrpSpPr>
          <p:cNvPr id="37" name="Group 37"/>
          <p:cNvGrpSpPr/>
          <p:nvPr/>
        </p:nvGrpSpPr>
        <p:grpSpPr>
          <a:xfrm>
            <a:off x="2232130" y="4192472"/>
            <a:ext cx="9558211" cy="288479"/>
            <a:chOff x="0" y="0"/>
            <a:chExt cx="19116421" cy="576958"/>
          </a:xfrm>
        </p:grpSpPr>
        <p:sp>
          <p:nvSpPr>
            <p:cNvPr id="38" name="Freeform 38"/>
            <p:cNvSpPr/>
            <p:nvPr/>
          </p:nvSpPr>
          <p:spPr>
            <a:xfrm>
              <a:off x="12700" y="12700"/>
              <a:ext cx="19091021" cy="1706118"/>
            </a:xfrm>
            <a:custGeom>
              <a:avLst/>
              <a:gdLst/>
              <a:ahLst/>
              <a:cxnLst/>
              <a:rect l="l" t="t" r="r" b="b"/>
              <a:pathLst>
                <a:path w="19091021" h="1706118">
                  <a:moveTo>
                    <a:pt x="0" y="0"/>
                  </a:moveTo>
                  <a:lnTo>
                    <a:pt x="19091021" y="0"/>
                  </a:lnTo>
                  <a:lnTo>
                    <a:pt x="19091021" y="1706118"/>
                  </a:lnTo>
                  <a:lnTo>
                    <a:pt x="0" y="1706118"/>
                  </a:lnTo>
                  <a:close/>
                </a:path>
              </a:pathLst>
            </a:custGeom>
          </p:spPr>
          <p:txBody>
            <a:bodyPr wrap="square" lIns="0" tIns="0" rIns="0" bIns="0" rtlCol="0" anchor="t">
              <a:spAutoFit/>
            </a:bodyPr>
            <a:lstStyle/>
            <a:p>
              <a:pPr defTabSz="609630">
                <a:lnSpc>
                  <a:spcPts val="2160"/>
                </a:lnSpc>
              </a:pPr>
              <a:endParaRPr lang="en-US" sz="2000">
                <a:solidFill>
                  <a:srgbClr val="DE347C"/>
                </a:solidFill>
                <a:latin typeface="PT Sans Bold"/>
              </a:endParaRPr>
            </a:p>
          </p:txBody>
        </p:sp>
        <p:sp>
          <p:nvSpPr>
            <p:cNvPr id="39" name="Freeform 39"/>
            <p:cNvSpPr/>
            <p:nvPr/>
          </p:nvSpPr>
          <p:spPr>
            <a:xfrm>
              <a:off x="0" y="0"/>
              <a:ext cx="19116421" cy="1731518"/>
            </a:xfrm>
            <a:custGeom>
              <a:avLst/>
              <a:gdLst/>
              <a:ahLst/>
              <a:cxnLst/>
              <a:rect l="l" t="t" r="r" b="b"/>
              <a:pathLst>
                <a:path w="19116421" h="1731518">
                  <a:moveTo>
                    <a:pt x="12700" y="0"/>
                  </a:moveTo>
                  <a:lnTo>
                    <a:pt x="19103721" y="0"/>
                  </a:lnTo>
                  <a:cubicBezTo>
                    <a:pt x="19110706" y="0"/>
                    <a:pt x="19116421" y="5715"/>
                    <a:pt x="19116421" y="12700"/>
                  </a:cubicBezTo>
                  <a:lnTo>
                    <a:pt x="19116421" y="1718818"/>
                  </a:lnTo>
                  <a:cubicBezTo>
                    <a:pt x="19116421" y="1725803"/>
                    <a:pt x="19110706" y="1731518"/>
                    <a:pt x="19103721" y="1731518"/>
                  </a:cubicBezTo>
                  <a:lnTo>
                    <a:pt x="12700" y="1731518"/>
                  </a:lnTo>
                  <a:cubicBezTo>
                    <a:pt x="5715" y="1731518"/>
                    <a:pt x="0" y="1725803"/>
                    <a:pt x="0" y="1718818"/>
                  </a:cubicBezTo>
                  <a:lnTo>
                    <a:pt x="0" y="12700"/>
                  </a:lnTo>
                  <a:cubicBezTo>
                    <a:pt x="0" y="5715"/>
                    <a:pt x="5715" y="0"/>
                    <a:pt x="12700" y="0"/>
                  </a:cubicBezTo>
                  <a:moveTo>
                    <a:pt x="12700" y="25400"/>
                  </a:moveTo>
                  <a:lnTo>
                    <a:pt x="12700" y="12700"/>
                  </a:lnTo>
                  <a:lnTo>
                    <a:pt x="25400" y="12700"/>
                  </a:lnTo>
                  <a:lnTo>
                    <a:pt x="25400" y="1718818"/>
                  </a:lnTo>
                  <a:lnTo>
                    <a:pt x="12700" y="1718818"/>
                  </a:lnTo>
                  <a:lnTo>
                    <a:pt x="12700" y="1706118"/>
                  </a:lnTo>
                  <a:lnTo>
                    <a:pt x="19103721" y="1706118"/>
                  </a:lnTo>
                  <a:lnTo>
                    <a:pt x="19103721" y="1718818"/>
                  </a:lnTo>
                  <a:lnTo>
                    <a:pt x="19091021" y="1718818"/>
                  </a:lnTo>
                  <a:lnTo>
                    <a:pt x="19091021" y="12700"/>
                  </a:lnTo>
                  <a:lnTo>
                    <a:pt x="19103721" y="12700"/>
                  </a:lnTo>
                  <a:lnTo>
                    <a:pt x="19103721" y="25400"/>
                  </a:lnTo>
                  <a:lnTo>
                    <a:pt x="12700" y="25400"/>
                  </a:lnTo>
                  <a:close/>
                </a:path>
              </a:pathLst>
            </a:custGeom>
          </p:spPr>
          <p:txBody>
            <a:bodyPr wrap="square" lIns="0" tIns="0" rIns="0" bIns="0" rtlCol="0" anchor="t">
              <a:spAutoFit/>
            </a:bodyPr>
            <a:lstStyle/>
            <a:p>
              <a:pPr defTabSz="609630">
                <a:lnSpc>
                  <a:spcPts val="2160"/>
                </a:lnSpc>
              </a:pPr>
              <a:endParaRPr lang="en-US" sz="2000">
                <a:solidFill>
                  <a:srgbClr val="DE347C"/>
                </a:solidFill>
                <a:latin typeface="PT Sans Bold"/>
              </a:endParaRPr>
            </a:p>
          </p:txBody>
        </p:sp>
      </p:grpSp>
      <p:sp>
        <p:nvSpPr>
          <p:cNvPr id="40" name="AutoShape 40"/>
          <p:cNvSpPr/>
          <p:nvPr/>
        </p:nvSpPr>
        <p:spPr>
          <a:xfrm rot="5225061">
            <a:off x="8650674" y="4631457"/>
            <a:ext cx="749033" cy="0"/>
          </a:xfrm>
          <a:prstGeom prst="line">
            <a:avLst/>
          </a:prstGeom>
          <a:ln w="28575" cap="rnd">
            <a:solidFill>
              <a:srgbClr val="002F56"/>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TextBox 41"/>
          <p:cNvSpPr txBox="1"/>
          <p:nvPr/>
        </p:nvSpPr>
        <p:spPr>
          <a:xfrm>
            <a:off x="4975480" y="4348925"/>
            <a:ext cx="2676085" cy="264047"/>
          </a:xfrm>
          <a:prstGeom prst="rect">
            <a:avLst/>
          </a:prstGeom>
        </p:spPr>
        <p:txBody>
          <a:bodyPr wrap="square" lIns="0" tIns="0" rIns="0" bIns="0" rtlCol="0" anchor="t">
            <a:spAutoFit/>
          </a:bodyPr>
          <a:lstStyle/>
          <a:p>
            <a:pPr defTabSz="609630">
              <a:lnSpc>
                <a:spcPts val="2160"/>
              </a:lnSpc>
              <a:defRPr/>
            </a:pPr>
            <a:r>
              <a:rPr lang="en-US" sz="1600" dirty="0">
                <a:solidFill>
                  <a:srgbClr val="DE347C"/>
                </a:solidFill>
                <a:latin typeface="PT Sans Bold"/>
              </a:rPr>
              <a:t>National Governments</a:t>
            </a:r>
          </a:p>
        </p:txBody>
      </p:sp>
      <p:sp>
        <p:nvSpPr>
          <p:cNvPr id="42" name="TextBox 42"/>
          <p:cNvSpPr txBox="1"/>
          <p:nvPr/>
        </p:nvSpPr>
        <p:spPr>
          <a:xfrm>
            <a:off x="4969618" y="4598197"/>
            <a:ext cx="3950001" cy="333425"/>
          </a:xfrm>
          <a:prstGeom prst="rect">
            <a:avLst/>
          </a:prstGeom>
        </p:spPr>
        <p:txBody>
          <a:bodyPr lIns="0" tIns="0" rIns="0" bIns="0" rtlCol="0" anchor="t">
            <a:spAutoFit/>
          </a:bodyPr>
          <a:lstStyle/>
          <a:p>
            <a:pPr marL="0" marR="0" lvl="0" indent="0" algn="l" defTabSz="609630" rtl="0" eaLnBrk="1" fontAlgn="auto" latinLnBrk="0" hangingPunct="1">
              <a:lnSpc>
                <a:spcPts val="1296"/>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F56"/>
                </a:solidFill>
                <a:effectLst/>
                <a:highlight>
                  <a:srgbClr val="FFFFFF"/>
                </a:highlight>
                <a:uLnTx/>
                <a:uFillTx/>
                <a:latin typeface="Barlow"/>
                <a:ea typeface="+mn-ea"/>
                <a:cs typeface="+mn-cs"/>
              </a:rPr>
              <a:t>Civil Service, NHS, RRU, IPSO, Ofcom, Police, Military, Courts, Local Governments, Statutory Agencies etc.</a:t>
            </a:r>
          </a:p>
        </p:txBody>
      </p:sp>
      <p:sp>
        <p:nvSpPr>
          <p:cNvPr id="43" name="TextBox 43"/>
          <p:cNvSpPr txBox="1"/>
          <p:nvPr/>
        </p:nvSpPr>
        <p:spPr>
          <a:xfrm>
            <a:off x="9096930" y="4373499"/>
            <a:ext cx="2779932" cy="196721"/>
          </a:xfrm>
          <a:prstGeom prst="rect">
            <a:avLst/>
          </a:prstGeom>
        </p:spPr>
        <p:txBody>
          <a:bodyPr wrap="square" lIns="0" tIns="0" rIns="0" bIns="0" rtlCol="0" anchor="t">
            <a:spAutoFit/>
          </a:bodyPr>
          <a:lstStyle/>
          <a:p>
            <a:pPr marL="0" marR="0" lvl="0" indent="0" algn="l" defTabSz="609630" rtl="0" eaLnBrk="1" fontAlgn="auto" latinLnBrk="0" hangingPunct="1">
              <a:lnSpc>
                <a:spcPts val="1512"/>
              </a:lnSpc>
              <a:spcBef>
                <a:spcPts val="0"/>
              </a:spcBef>
              <a:spcAft>
                <a:spcPts val="0"/>
              </a:spcAft>
              <a:buClrTx/>
              <a:buSzTx/>
              <a:buFontTx/>
              <a:buNone/>
              <a:tabLst/>
              <a:defRPr/>
            </a:pPr>
            <a:r>
              <a:rPr lang="en-US" sz="1600" dirty="0">
                <a:solidFill>
                  <a:srgbClr val="DE347C"/>
                </a:solidFill>
                <a:latin typeface="PT Sans Bold"/>
              </a:rPr>
              <a:t>Selected Scientific Authorities</a:t>
            </a:r>
          </a:p>
        </p:txBody>
      </p:sp>
      <p:sp>
        <p:nvSpPr>
          <p:cNvPr id="44" name="TextBox 44"/>
          <p:cNvSpPr txBox="1"/>
          <p:nvPr/>
        </p:nvSpPr>
        <p:spPr>
          <a:xfrm>
            <a:off x="9091068" y="4598197"/>
            <a:ext cx="2645865" cy="166712"/>
          </a:xfrm>
          <a:prstGeom prst="rect">
            <a:avLst/>
          </a:prstGeom>
        </p:spPr>
        <p:txBody>
          <a:bodyPr lIns="0" tIns="0" rIns="0" bIns="0" rtlCol="0" anchor="t">
            <a:spAutoFit/>
          </a:bodyPr>
          <a:lstStyle/>
          <a:p>
            <a:pPr marL="0" marR="0" lvl="0" indent="0" algn="l" defTabSz="609630" rtl="0" eaLnBrk="1" fontAlgn="auto" latinLnBrk="0" hangingPunct="1">
              <a:lnSpc>
                <a:spcPts val="1296"/>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Barlow"/>
                <a:ea typeface="+mn-ea"/>
                <a:cs typeface="+mn-cs"/>
              </a:rPr>
              <a:t>SAGE, NERVTAG, ICL, MHRA, JCVI, etc.</a:t>
            </a:r>
          </a:p>
        </p:txBody>
      </p:sp>
      <p:sp>
        <p:nvSpPr>
          <p:cNvPr id="45" name="Freeform 45" descr="Expert reviewer nominations for two IPCC Special Reports"/>
          <p:cNvSpPr/>
          <p:nvPr/>
        </p:nvSpPr>
        <p:spPr>
          <a:xfrm>
            <a:off x="5519022" y="2843069"/>
            <a:ext cx="1387021" cy="757264"/>
          </a:xfrm>
          <a:custGeom>
            <a:avLst/>
            <a:gdLst/>
            <a:ahLst/>
            <a:cxnLst/>
            <a:rect l="l" t="t" r="r" b="b"/>
            <a:pathLst>
              <a:path w="2080531" h="1135896">
                <a:moveTo>
                  <a:pt x="0" y="0"/>
                </a:moveTo>
                <a:lnTo>
                  <a:pt x="2080531" y="0"/>
                </a:lnTo>
                <a:lnTo>
                  <a:pt x="2080531" y="1135896"/>
                </a:lnTo>
                <a:lnTo>
                  <a:pt x="0" y="1135896"/>
                </a:lnTo>
                <a:lnTo>
                  <a:pt x="0" y="0"/>
                </a:lnTo>
                <a:close/>
              </a:path>
            </a:pathLst>
          </a:custGeom>
          <a:blipFill>
            <a:blip r:embed="rId16"/>
            <a:stretch>
              <a:fillRect b="-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46" descr="United Nations Logo, United Nations Symbol, Meaning, History and Evolution"/>
          <p:cNvSpPr/>
          <p:nvPr/>
        </p:nvSpPr>
        <p:spPr>
          <a:xfrm>
            <a:off x="7102850" y="3005882"/>
            <a:ext cx="1076495" cy="1019191"/>
          </a:xfrm>
          <a:custGeom>
            <a:avLst/>
            <a:gdLst/>
            <a:ahLst/>
            <a:cxnLst/>
            <a:rect l="l" t="t" r="r" b="b"/>
            <a:pathLst>
              <a:path w="1614742" h="1528787">
                <a:moveTo>
                  <a:pt x="0" y="0"/>
                </a:moveTo>
                <a:lnTo>
                  <a:pt x="1614743" y="0"/>
                </a:lnTo>
                <a:lnTo>
                  <a:pt x="1614743" y="1528786"/>
                </a:lnTo>
                <a:lnTo>
                  <a:pt x="0" y="1528786"/>
                </a:lnTo>
                <a:lnTo>
                  <a:pt x="0" y="0"/>
                </a:lnTo>
                <a:close/>
              </a:path>
            </a:pathLst>
          </a:custGeom>
          <a:blipFill>
            <a:blip r:embed="rId17"/>
            <a:stretch>
              <a:fillRect l="-32671" r="-3564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47"/>
          <p:cNvSpPr/>
          <p:nvPr/>
        </p:nvSpPr>
        <p:spPr>
          <a:xfrm>
            <a:off x="8102259" y="3011706"/>
            <a:ext cx="1069499" cy="1055424"/>
          </a:xfrm>
          <a:custGeom>
            <a:avLst/>
            <a:gdLst/>
            <a:ahLst/>
            <a:cxnLst/>
            <a:rect l="l" t="t" r="r" b="b"/>
            <a:pathLst>
              <a:path w="1604249" h="1583136">
                <a:moveTo>
                  <a:pt x="0" y="0"/>
                </a:moveTo>
                <a:lnTo>
                  <a:pt x="1604249" y="0"/>
                </a:lnTo>
                <a:lnTo>
                  <a:pt x="1604249" y="1583136"/>
                </a:lnTo>
                <a:lnTo>
                  <a:pt x="0" y="1583136"/>
                </a:lnTo>
                <a:lnTo>
                  <a:pt x="0" y="0"/>
                </a:lnTo>
                <a:close/>
              </a:path>
            </a:pathLst>
          </a:custGeom>
          <a:blipFill>
            <a:blip r:embed="rId18">
              <a:extLst>
                <a:ext uri="{96DAC541-7B7A-43D3-8B79-37D633B846F1}">
                  <asvg:svgBlip xmlns:asvg="http://schemas.microsoft.com/office/drawing/2016/SVG/main" r:embed="rId19"/>
                </a:ext>
              </a:extLst>
            </a:blip>
            <a:stretch>
              <a:fillRect l="-196335" r="-192255" b="-2141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48"/>
          <p:cNvSpPr/>
          <p:nvPr/>
        </p:nvSpPr>
        <p:spPr>
          <a:xfrm>
            <a:off x="4463287" y="3528809"/>
            <a:ext cx="2676727" cy="531409"/>
          </a:xfrm>
          <a:custGeom>
            <a:avLst/>
            <a:gdLst/>
            <a:ahLst/>
            <a:cxnLst/>
            <a:rect l="l" t="t" r="r" b="b"/>
            <a:pathLst>
              <a:path w="4015090" h="797113">
                <a:moveTo>
                  <a:pt x="0" y="0"/>
                </a:moveTo>
                <a:lnTo>
                  <a:pt x="4015091" y="0"/>
                </a:lnTo>
                <a:lnTo>
                  <a:pt x="4015091" y="797114"/>
                </a:lnTo>
                <a:lnTo>
                  <a:pt x="0" y="797114"/>
                </a:lnTo>
                <a:lnTo>
                  <a:pt x="0" y="0"/>
                </a:lnTo>
                <a:close/>
              </a:path>
            </a:pathLst>
          </a:custGeom>
          <a:blipFill>
            <a:blip r:embed="rId20">
              <a:extLst>
                <a:ext uri="{96DAC541-7B7A-43D3-8B79-37D633B846F1}">
                  <asvg:svgBlip xmlns:asvg="http://schemas.microsoft.com/office/drawing/2016/SVG/main" r:embed="rId21"/>
                </a:ext>
              </a:extLst>
            </a:blip>
            <a:stretch>
              <a:fillRect l="-105" r="-10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49" descr="Logo, company name  Description automatically generated"/>
          <p:cNvSpPr/>
          <p:nvPr/>
        </p:nvSpPr>
        <p:spPr>
          <a:xfrm>
            <a:off x="9127272" y="2856765"/>
            <a:ext cx="1146585" cy="1199802"/>
          </a:xfrm>
          <a:custGeom>
            <a:avLst/>
            <a:gdLst/>
            <a:ahLst/>
            <a:cxnLst/>
            <a:rect l="l" t="t" r="r" b="b"/>
            <a:pathLst>
              <a:path w="1719878" h="1799703">
                <a:moveTo>
                  <a:pt x="0" y="0"/>
                </a:moveTo>
                <a:lnTo>
                  <a:pt x="1719878" y="0"/>
                </a:lnTo>
                <a:lnTo>
                  <a:pt x="1719878" y="1799703"/>
                </a:lnTo>
                <a:lnTo>
                  <a:pt x="0" y="1799703"/>
                </a:lnTo>
                <a:lnTo>
                  <a:pt x="0" y="0"/>
                </a:lnTo>
                <a:close/>
              </a:path>
            </a:pathLst>
          </a:custGeom>
          <a:blipFill>
            <a:blip r:embed="rId22"/>
            <a:stretch>
              <a:fillRect t="-100" b="-1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0" name="Group 50"/>
          <p:cNvGrpSpPr/>
          <p:nvPr/>
        </p:nvGrpSpPr>
        <p:grpSpPr>
          <a:xfrm>
            <a:off x="10298928" y="3058592"/>
            <a:ext cx="1409440" cy="266434"/>
            <a:chOff x="0" y="0"/>
            <a:chExt cx="2818880" cy="532868"/>
          </a:xfrm>
        </p:grpSpPr>
        <p:sp>
          <p:nvSpPr>
            <p:cNvPr id="51" name="Freeform 51"/>
            <p:cNvSpPr/>
            <p:nvPr/>
          </p:nvSpPr>
          <p:spPr>
            <a:xfrm>
              <a:off x="12700" y="12700"/>
              <a:ext cx="2793492" cy="507492"/>
            </a:xfrm>
            <a:custGeom>
              <a:avLst/>
              <a:gdLst/>
              <a:ahLst/>
              <a:cxnLst/>
              <a:rect l="l" t="t" r="r" b="b"/>
              <a:pathLst>
                <a:path w="2793492" h="507492">
                  <a:moveTo>
                    <a:pt x="0" y="0"/>
                  </a:moveTo>
                  <a:lnTo>
                    <a:pt x="2793492" y="0"/>
                  </a:lnTo>
                  <a:lnTo>
                    <a:pt x="2793492" y="507492"/>
                  </a:lnTo>
                  <a:lnTo>
                    <a:pt x="0" y="507492"/>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Freeform 52"/>
            <p:cNvSpPr/>
            <p:nvPr/>
          </p:nvSpPr>
          <p:spPr>
            <a:xfrm>
              <a:off x="0" y="0"/>
              <a:ext cx="2818892" cy="532892"/>
            </a:xfrm>
            <a:custGeom>
              <a:avLst/>
              <a:gdLst/>
              <a:ahLst/>
              <a:cxnLst/>
              <a:rect l="l" t="t" r="r" b="b"/>
              <a:pathLst>
                <a:path w="2818892" h="532892">
                  <a:moveTo>
                    <a:pt x="12700" y="0"/>
                  </a:moveTo>
                  <a:lnTo>
                    <a:pt x="2806192" y="0"/>
                  </a:lnTo>
                  <a:cubicBezTo>
                    <a:pt x="2813177" y="0"/>
                    <a:pt x="2818892" y="5715"/>
                    <a:pt x="2818892" y="12700"/>
                  </a:cubicBezTo>
                  <a:lnTo>
                    <a:pt x="2818892" y="520192"/>
                  </a:lnTo>
                  <a:cubicBezTo>
                    <a:pt x="2818892" y="527177"/>
                    <a:pt x="2813177" y="532892"/>
                    <a:pt x="2806192" y="532892"/>
                  </a:cubicBezTo>
                  <a:lnTo>
                    <a:pt x="12700" y="532892"/>
                  </a:lnTo>
                  <a:cubicBezTo>
                    <a:pt x="5715" y="532892"/>
                    <a:pt x="0" y="527177"/>
                    <a:pt x="0" y="520192"/>
                  </a:cubicBezTo>
                  <a:lnTo>
                    <a:pt x="0" y="12700"/>
                  </a:lnTo>
                  <a:cubicBezTo>
                    <a:pt x="0" y="5715"/>
                    <a:pt x="5715" y="0"/>
                    <a:pt x="12700" y="0"/>
                  </a:cubicBezTo>
                  <a:moveTo>
                    <a:pt x="12700" y="25400"/>
                  </a:moveTo>
                  <a:lnTo>
                    <a:pt x="12700" y="12700"/>
                  </a:lnTo>
                  <a:lnTo>
                    <a:pt x="25400" y="12700"/>
                  </a:lnTo>
                  <a:lnTo>
                    <a:pt x="25400" y="520192"/>
                  </a:lnTo>
                  <a:lnTo>
                    <a:pt x="12700" y="520192"/>
                  </a:lnTo>
                  <a:lnTo>
                    <a:pt x="12700" y="507492"/>
                  </a:lnTo>
                  <a:lnTo>
                    <a:pt x="2806192" y="507492"/>
                  </a:lnTo>
                  <a:lnTo>
                    <a:pt x="2806192" y="520192"/>
                  </a:lnTo>
                  <a:lnTo>
                    <a:pt x="2793492" y="520192"/>
                  </a:lnTo>
                  <a:lnTo>
                    <a:pt x="2793492" y="12700"/>
                  </a:lnTo>
                  <a:lnTo>
                    <a:pt x="2806192" y="12700"/>
                  </a:lnTo>
                  <a:lnTo>
                    <a:pt x="2806192" y="25400"/>
                  </a:lnTo>
                  <a:lnTo>
                    <a:pt x="12700" y="25400"/>
                  </a:lnTo>
                  <a:close/>
                </a:path>
              </a:pathLst>
            </a:custGeom>
            <a:solidFill>
              <a:srgbClr val="00468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TextBox 53"/>
            <p:cNvSpPr txBox="1"/>
            <p:nvPr/>
          </p:nvSpPr>
          <p:spPr>
            <a:xfrm>
              <a:off x="0" y="0"/>
              <a:ext cx="2818880" cy="532868"/>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r>
                <a:rPr kumimoji="0" lang="en-US" sz="1400" b="0" i="0" u="none" strike="noStrike" kern="1200" cap="none" spc="0" normalizeH="0" baseline="0" noProof="0">
                  <a:ln>
                    <a:noFill/>
                  </a:ln>
                  <a:solidFill>
                    <a:srgbClr val="002F56"/>
                  </a:solidFill>
                  <a:effectLst/>
                  <a:uLnTx/>
                  <a:uFillTx/>
                  <a:latin typeface="PT Sans"/>
                  <a:ea typeface="+mn-ea"/>
                  <a:cs typeface="+mn-cs"/>
                </a:rPr>
                <a:t>Philanthropists</a:t>
              </a:r>
            </a:p>
          </p:txBody>
        </p:sp>
      </p:grpSp>
      <p:grpSp>
        <p:nvGrpSpPr>
          <p:cNvPr id="54" name="Group 54"/>
          <p:cNvGrpSpPr/>
          <p:nvPr/>
        </p:nvGrpSpPr>
        <p:grpSpPr>
          <a:xfrm>
            <a:off x="10298928" y="3362966"/>
            <a:ext cx="1409440" cy="266434"/>
            <a:chOff x="0" y="0"/>
            <a:chExt cx="2818880" cy="532868"/>
          </a:xfrm>
        </p:grpSpPr>
        <p:sp>
          <p:nvSpPr>
            <p:cNvPr id="55" name="Freeform 55"/>
            <p:cNvSpPr/>
            <p:nvPr/>
          </p:nvSpPr>
          <p:spPr>
            <a:xfrm>
              <a:off x="12700" y="12700"/>
              <a:ext cx="2793492" cy="507492"/>
            </a:xfrm>
            <a:custGeom>
              <a:avLst/>
              <a:gdLst/>
              <a:ahLst/>
              <a:cxnLst/>
              <a:rect l="l" t="t" r="r" b="b"/>
              <a:pathLst>
                <a:path w="2793492" h="507492">
                  <a:moveTo>
                    <a:pt x="0" y="0"/>
                  </a:moveTo>
                  <a:lnTo>
                    <a:pt x="2793492" y="0"/>
                  </a:lnTo>
                  <a:lnTo>
                    <a:pt x="2793492" y="507492"/>
                  </a:lnTo>
                  <a:lnTo>
                    <a:pt x="0" y="507492"/>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56"/>
            <p:cNvSpPr/>
            <p:nvPr/>
          </p:nvSpPr>
          <p:spPr>
            <a:xfrm>
              <a:off x="0" y="0"/>
              <a:ext cx="2818892" cy="532892"/>
            </a:xfrm>
            <a:custGeom>
              <a:avLst/>
              <a:gdLst/>
              <a:ahLst/>
              <a:cxnLst/>
              <a:rect l="l" t="t" r="r" b="b"/>
              <a:pathLst>
                <a:path w="2818892" h="532892">
                  <a:moveTo>
                    <a:pt x="12700" y="0"/>
                  </a:moveTo>
                  <a:lnTo>
                    <a:pt x="2806192" y="0"/>
                  </a:lnTo>
                  <a:cubicBezTo>
                    <a:pt x="2813177" y="0"/>
                    <a:pt x="2818892" y="5715"/>
                    <a:pt x="2818892" y="12700"/>
                  </a:cubicBezTo>
                  <a:lnTo>
                    <a:pt x="2818892" y="520192"/>
                  </a:lnTo>
                  <a:cubicBezTo>
                    <a:pt x="2818892" y="527177"/>
                    <a:pt x="2813177" y="532892"/>
                    <a:pt x="2806192" y="532892"/>
                  </a:cubicBezTo>
                  <a:lnTo>
                    <a:pt x="12700" y="532892"/>
                  </a:lnTo>
                  <a:cubicBezTo>
                    <a:pt x="5715" y="532892"/>
                    <a:pt x="0" y="527177"/>
                    <a:pt x="0" y="520192"/>
                  </a:cubicBezTo>
                  <a:lnTo>
                    <a:pt x="0" y="12700"/>
                  </a:lnTo>
                  <a:cubicBezTo>
                    <a:pt x="0" y="5715"/>
                    <a:pt x="5715" y="0"/>
                    <a:pt x="12700" y="0"/>
                  </a:cubicBezTo>
                  <a:moveTo>
                    <a:pt x="12700" y="25400"/>
                  </a:moveTo>
                  <a:lnTo>
                    <a:pt x="12700" y="12700"/>
                  </a:lnTo>
                  <a:lnTo>
                    <a:pt x="25400" y="12700"/>
                  </a:lnTo>
                  <a:lnTo>
                    <a:pt x="25400" y="520192"/>
                  </a:lnTo>
                  <a:lnTo>
                    <a:pt x="12700" y="520192"/>
                  </a:lnTo>
                  <a:lnTo>
                    <a:pt x="12700" y="507492"/>
                  </a:lnTo>
                  <a:lnTo>
                    <a:pt x="2806192" y="507492"/>
                  </a:lnTo>
                  <a:lnTo>
                    <a:pt x="2806192" y="520192"/>
                  </a:lnTo>
                  <a:lnTo>
                    <a:pt x="2793492" y="520192"/>
                  </a:lnTo>
                  <a:lnTo>
                    <a:pt x="2793492" y="12700"/>
                  </a:lnTo>
                  <a:lnTo>
                    <a:pt x="2806192" y="12700"/>
                  </a:lnTo>
                  <a:lnTo>
                    <a:pt x="2806192" y="25400"/>
                  </a:lnTo>
                  <a:lnTo>
                    <a:pt x="12700" y="25400"/>
                  </a:lnTo>
                  <a:close/>
                </a:path>
              </a:pathLst>
            </a:custGeom>
            <a:solidFill>
              <a:srgbClr val="00468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TextBox 57"/>
            <p:cNvSpPr txBox="1"/>
            <p:nvPr/>
          </p:nvSpPr>
          <p:spPr>
            <a:xfrm>
              <a:off x="0" y="0"/>
              <a:ext cx="2818880" cy="532868"/>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r>
                <a:rPr kumimoji="0" lang="en-US" sz="1400" b="0" i="0" u="none" strike="noStrike" kern="1200" cap="none" spc="0" normalizeH="0" baseline="0" noProof="0">
                  <a:ln>
                    <a:noFill/>
                  </a:ln>
                  <a:solidFill>
                    <a:srgbClr val="002F56"/>
                  </a:solidFill>
                  <a:effectLst/>
                  <a:uLnTx/>
                  <a:uFillTx/>
                  <a:latin typeface="PT Sans"/>
                  <a:ea typeface="+mn-ea"/>
                  <a:cs typeface="+mn-cs"/>
                </a:rPr>
                <a:t>Global Corp’s</a:t>
              </a:r>
            </a:p>
          </p:txBody>
        </p:sp>
      </p:grpSp>
      <p:grpSp>
        <p:nvGrpSpPr>
          <p:cNvPr id="58" name="Group 58"/>
          <p:cNvGrpSpPr/>
          <p:nvPr/>
        </p:nvGrpSpPr>
        <p:grpSpPr>
          <a:xfrm>
            <a:off x="10298928" y="3656706"/>
            <a:ext cx="1409440" cy="266434"/>
            <a:chOff x="0" y="0"/>
            <a:chExt cx="2818880" cy="532868"/>
          </a:xfrm>
        </p:grpSpPr>
        <p:sp>
          <p:nvSpPr>
            <p:cNvPr id="59" name="Freeform 59"/>
            <p:cNvSpPr/>
            <p:nvPr/>
          </p:nvSpPr>
          <p:spPr>
            <a:xfrm>
              <a:off x="12700" y="12700"/>
              <a:ext cx="2793492" cy="507492"/>
            </a:xfrm>
            <a:custGeom>
              <a:avLst/>
              <a:gdLst/>
              <a:ahLst/>
              <a:cxnLst/>
              <a:rect l="l" t="t" r="r" b="b"/>
              <a:pathLst>
                <a:path w="2793492" h="507492">
                  <a:moveTo>
                    <a:pt x="0" y="0"/>
                  </a:moveTo>
                  <a:lnTo>
                    <a:pt x="2793492" y="0"/>
                  </a:lnTo>
                  <a:lnTo>
                    <a:pt x="2793492" y="507492"/>
                  </a:lnTo>
                  <a:lnTo>
                    <a:pt x="0" y="507492"/>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60"/>
            <p:cNvSpPr/>
            <p:nvPr/>
          </p:nvSpPr>
          <p:spPr>
            <a:xfrm>
              <a:off x="0" y="0"/>
              <a:ext cx="2818892" cy="532892"/>
            </a:xfrm>
            <a:custGeom>
              <a:avLst/>
              <a:gdLst/>
              <a:ahLst/>
              <a:cxnLst/>
              <a:rect l="l" t="t" r="r" b="b"/>
              <a:pathLst>
                <a:path w="2818892" h="532892">
                  <a:moveTo>
                    <a:pt x="12700" y="0"/>
                  </a:moveTo>
                  <a:lnTo>
                    <a:pt x="2806192" y="0"/>
                  </a:lnTo>
                  <a:cubicBezTo>
                    <a:pt x="2813177" y="0"/>
                    <a:pt x="2818892" y="5715"/>
                    <a:pt x="2818892" y="12700"/>
                  </a:cubicBezTo>
                  <a:lnTo>
                    <a:pt x="2818892" y="520192"/>
                  </a:lnTo>
                  <a:cubicBezTo>
                    <a:pt x="2818892" y="527177"/>
                    <a:pt x="2813177" y="532892"/>
                    <a:pt x="2806192" y="532892"/>
                  </a:cubicBezTo>
                  <a:lnTo>
                    <a:pt x="12700" y="532892"/>
                  </a:lnTo>
                  <a:cubicBezTo>
                    <a:pt x="5715" y="532892"/>
                    <a:pt x="0" y="527177"/>
                    <a:pt x="0" y="520192"/>
                  </a:cubicBezTo>
                  <a:lnTo>
                    <a:pt x="0" y="12700"/>
                  </a:lnTo>
                  <a:cubicBezTo>
                    <a:pt x="0" y="5715"/>
                    <a:pt x="5715" y="0"/>
                    <a:pt x="12700" y="0"/>
                  </a:cubicBezTo>
                  <a:moveTo>
                    <a:pt x="12700" y="25400"/>
                  </a:moveTo>
                  <a:lnTo>
                    <a:pt x="12700" y="12700"/>
                  </a:lnTo>
                  <a:lnTo>
                    <a:pt x="25400" y="12700"/>
                  </a:lnTo>
                  <a:lnTo>
                    <a:pt x="25400" y="520192"/>
                  </a:lnTo>
                  <a:lnTo>
                    <a:pt x="12700" y="520192"/>
                  </a:lnTo>
                  <a:lnTo>
                    <a:pt x="12700" y="507492"/>
                  </a:lnTo>
                  <a:lnTo>
                    <a:pt x="2806192" y="507492"/>
                  </a:lnTo>
                  <a:lnTo>
                    <a:pt x="2806192" y="520192"/>
                  </a:lnTo>
                  <a:lnTo>
                    <a:pt x="2793492" y="520192"/>
                  </a:lnTo>
                  <a:lnTo>
                    <a:pt x="2793492" y="12700"/>
                  </a:lnTo>
                  <a:lnTo>
                    <a:pt x="2806192" y="12700"/>
                  </a:lnTo>
                  <a:lnTo>
                    <a:pt x="2806192" y="25400"/>
                  </a:lnTo>
                  <a:lnTo>
                    <a:pt x="12700" y="25400"/>
                  </a:lnTo>
                  <a:close/>
                </a:path>
              </a:pathLst>
            </a:custGeom>
            <a:solidFill>
              <a:srgbClr val="00468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TextBox 61"/>
            <p:cNvSpPr txBox="1"/>
            <p:nvPr/>
          </p:nvSpPr>
          <p:spPr>
            <a:xfrm>
              <a:off x="0" y="0"/>
              <a:ext cx="2818880" cy="532868"/>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r>
                <a:rPr kumimoji="0" lang="en-US" sz="1400" b="0" i="0" u="none" strike="noStrike" kern="1200" cap="none" spc="0" normalizeH="0" baseline="0" noProof="0">
                  <a:ln>
                    <a:noFill/>
                  </a:ln>
                  <a:solidFill>
                    <a:srgbClr val="002F56"/>
                  </a:solidFill>
                  <a:effectLst/>
                  <a:uLnTx/>
                  <a:uFillTx/>
                  <a:latin typeface="PT Sans"/>
                  <a:ea typeface="+mn-ea"/>
                  <a:cs typeface="+mn-cs"/>
                </a:rPr>
                <a:t>N.G.O</a:t>
              </a:r>
            </a:p>
          </p:txBody>
        </p:sp>
      </p:grpSp>
      <p:grpSp>
        <p:nvGrpSpPr>
          <p:cNvPr id="62" name="Group 62"/>
          <p:cNvGrpSpPr/>
          <p:nvPr/>
        </p:nvGrpSpPr>
        <p:grpSpPr>
          <a:xfrm>
            <a:off x="334736" y="2774772"/>
            <a:ext cx="2026071" cy="1367707"/>
            <a:chOff x="0" y="0"/>
            <a:chExt cx="4052142" cy="2735414"/>
          </a:xfrm>
        </p:grpSpPr>
        <p:sp>
          <p:nvSpPr>
            <p:cNvPr id="63" name="Freeform 63"/>
            <p:cNvSpPr/>
            <p:nvPr/>
          </p:nvSpPr>
          <p:spPr>
            <a:xfrm>
              <a:off x="12700" y="12700"/>
              <a:ext cx="4026789" cy="2709926"/>
            </a:xfrm>
            <a:custGeom>
              <a:avLst/>
              <a:gdLst/>
              <a:ahLst/>
              <a:cxnLst/>
              <a:rect l="l" t="t" r="r" b="b"/>
              <a:pathLst>
                <a:path w="4026789" h="2709926">
                  <a:moveTo>
                    <a:pt x="0" y="0"/>
                  </a:moveTo>
                  <a:lnTo>
                    <a:pt x="3878453" y="0"/>
                  </a:lnTo>
                  <a:lnTo>
                    <a:pt x="4026789" y="1354963"/>
                  </a:lnTo>
                  <a:lnTo>
                    <a:pt x="3878453" y="2709926"/>
                  </a:lnTo>
                  <a:lnTo>
                    <a:pt x="0" y="2709926"/>
                  </a:lnTo>
                  <a:close/>
                </a:path>
              </a:pathLst>
            </a:custGeom>
            <a:solidFill>
              <a:srgbClr val="002F5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Freeform 64"/>
            <p:cNvSpPr/>
            <p:nvPr/>
          </p:nvSpPr>
          <p:spPr>
            <a:xfrm>
              <a:off x="0" y="0"/>
              <a:ext cx="4052189" cy="2735453"/>
            </a:xfrm>
            <a:custGeom>
              <a:avLst/>
              <a:gdLst/>
              <a:ahLst/>
              <a:cxnLst/>
              <a:rect l="l" t="t" r="r" b="b"/>
              <a:pathLst>
                <a:path w="4052189" h="2735453">
                  <a:moveTo>
                    <a:pt x="12700" y="0"/>
                  </a:moveTo>
                  <a:lnTo>
                    <a:pt x="3891153" y="0"/>
                  </a:lnTo>
                  <a:cubicBezTo>
                    <a:pt x="3897630" y="0"/>
                    <a:pt x="3903091" y="4826"/>
                    <a:pt x="3903726" y="11303"/>
                  </a:cubicBezTo>
                  <a:lnTo>
                    <a:pt x="4052062" y="1366266"/>
                  </a:lnTo>
                  <a:cubicBezTo>
                    <a:pt x="4052189" y="1367155"/>
                    <a:pt x="4052189" y="1368171"/>
                    <a:pt x="4052062" y="1369060"/>
                  </a:cubicBezTo>
                  <a:lnTo>
                    <a:pt x="3903726" y="2724150"/>
                  </a:lnTo>
                  <a:cubicBezTo>
                    <a:pt x="3902964" y="2730627"/>
                    <a:pt x="3897630" y="2735453"/>
                    <a:pt x="3891153" y="2735453"/>
                  </a:cubicBezTo>
                  <a:lnTo>
                    <a:pt x="12700" y="2735453"/>
                  </a:lnTo>
                  <a:cubicBezTo>
                    <a:pt x="5715" y="2735453"/>
                    <a:pt x="0" y="2729738"/>
                    <a:pt x="0" y="2722753"/>
                  </a:cubicBezTo>
                  <a:lnTo>
                    <a:pt x="0" y="12700"/>
                  </a:lnTo>
                  <a:cubicBezTo>
                    <a:pt x="0" y="5715"/>
                    <a:pt x="5715" y="0"/>
                    <a:pt x="12700" y="0"/>
                  </a:cubicBezTo>
                  <a:moveTo>
                    <a:pt x="12700" y="25400"/>
                  </a:moveTo>
                  <a:lnTo>
                    <a:pt x="12700" y="12700"/>
                  </a:lnTo>
                  <a:lnTo>
                    <a:pt x="25400" y="12700"/>
                  </a:lnTo>
                  <a:lnTo>
                    <a:pt x="25400" y="2722753"/>
                  </a:lnTo>
                  <a:lnTo>
                    <a:pt x="12700" y="2722753"/>
                  </a:lnTo>
                  <a:lnTo>
                    <a:pt x="12700" y="2710053"/>
                  </a:lnTo>
                  <a:lnTo>
                    <a:pt x="3891153" y="2710053"/>
                  </a:lnTo>
                  <a:lnTo>
                    <a:pt x="3891153" y="2722753"/>
                  </a:lnTo>
                  <a:lnTo>
                    <a:pt x="3878580" y="2721356"/>
                  </a:lnTo>
                  <a:lnTo>
                    <a:pt x="4026916" y="1366393"/>
                  </a:lnTo>
                  <a:lnTo>
                    <a:pt x="4039489" y="1367790"/>
                  </a:lnTo>
                  <a:lnTo>
                    <a:pt x="4026916" y="1369187"/>
                  </a:lnTo>
                  <a:lnTo>
                    <a:pt x="3878580" y="14097"/>
                  </a:lnTo>
                  <a:lnTo>
                    <a:pt x="3891153" y="12700"/>
                  </a:lnTo>
                  <a:lnTo>
                    <a:pt x="3891153" y="25400"/>
                  </a:lnTo>
                  <a:lnTo>
                    <a:pt x="12700" y="2540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TextBox 65"/>
            <p:cNvSpPr txBox="1"/>
            <p:nvPr/>
          </p:nvSpPr>
          <p:spPr>
            <a:xfrm>
              <a:off x="0" y="0"/>
              <a:ext cx="4052142" cy="2735414"/>
            </a:xfrm>
            <a:prstGeom prst="rect">
              <a:avLst/>
            </a:prstGeom>
          </p:spPr>
          <p:txBody>
            <a:bodyPr lIns="33867" tIns="33867" rIns="33867" bIns="33867" rtlCol="0" anchor="ctr"/>
            <a:lstStyle/>
            <a:p>
              <a:pPr marL="0" marR="0" lvl="0" indent="0" algn="l" defTabSz="60963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T Sans Bold"/>
                  <a:ea typeface="+mn-ea"/>
                  <a:cs typeface="+mn-cs"/>
                </a:rPr>
                <a:t>Policy Distributors</a:t>
              </a:r>
            </a:p>
          </p:txBody>
        </p:sp>
      </p:grpSp>
      <p:grpSp>
        <p:nvGrpSpPr>
          <p:cNvPr id="66" name="Group 66"/>
          <p:cNvGrpSpPr/>
          <p:nvPr/>
        </p:nvGrpSpPr>
        <p:grpSpPr>
          <a:xfrm>
            <a:off x="2232130" y="5098042"/>
            <a:ext cx="9558213" cy="845877"/>
            <a:chOff x="0" y="0"/>
            <a:chExt cx="19116426" cy="1691754"/>
          </a:xfrm>
        </p:grpSpPr>
        <p:sp>
          <p:nvSpPr>
            <p:cNvPr id="67" name="Freeform 67"/>
            <p:cNvSpPr/>
            <p:nvPr/>
          </p:nvSpPr>
          <p:spPr>
            <a:xfrm>
              <a:off x="12700" y="12700"/>
              <a:ext cx="19091021" cy="1666367"/>
            </a:xfrm>
            <a:custGeom>
              <a:avLst/>
              <a:gdLst/>
              <a:ahLst/>
              <a:cxnLst/>
              <a:rect l="l" t="t" r="r" b="b"/>
              <a:pathLst>
                <a:path w="19091021" h="1666367">
                  <a:moveTo>
                    <a:pt x="0" y="0"/>
                  </a:moveTo>
                  <a:lnTo>
                    <a:pt x="19091021" y="0"/>
                  </a:lnTo>
                  <a:lnTo>
                    <a:pt x="19091021" y="1666367"/>
                  </a:lnTo>
                  <a:lnTo>
                    <a:pt x="0" y="1666367"/>
                  </a:lnTo>
                  <a:close/>
                </a:path>
              </a:pathLst>
            </a:custGeom>
            <a:solidFill>
              <a:srgbClr val="F2F2F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68"/>
            <p:cNvSpPr/>
            <p:nvPr/>
          </p:nvSpPr>
          <p:spPr>
            <a:xfrm>
              <a:off x="0" y="0"/>
              <a:ext cx="19116421" cy="1691767"/>
            </a:xfrm>
            <a:custGeom>
              <a:avLst/>
              <a:gdLst/>
              <a:ahLst/>
              <a:cxnLst/>
              <a:rect l="l" t="t" r="r" b="b"/>
              <a:pathLst>
                <a:path w="19116421" h="1691767">
                  <a:moveTo>
                    <a:pt x="12700" y="0"/>
                  </a:moveTo>
                  <a:lnTo>
                    <a:pt x="19103721" y="0"/>
                  </a:lnTo>
                  <a:cubicBezTo>
                    <a:pt x="19110706" y="0"/>
                    <a:pt x="19116421" y="5715"/>
                    <a:pt x="19116421" y="12700"/>
                  </a:cubicBezTo>
                  <a:lnTo>
                    <a:pt x="19116421" y="1679067"/>
                  </a:lnTo>
                  <a:cubicBezTo>
                    <a:pt x="19116421" y="1686052"/>
                    <a:pt x="19110706" y="1691767"/>
                    <a:pt x="19103721" y="1691767"/>
                  </a:cubicBezTo>
                  <a:lnTo>
                    <a:pt x="12700" y="1691767"/>
                  </a:lnTo>
                  <a:cubicBezTo>
                    <a:pt x="5715" y="1691767"/>
                    <a:pt x="0" y="1686052"/>
                    <a:pt x="0" y="1679067"/>
                  </a:cubicBezTo>
                  <a:lnTo>
                    <a:pt x="0" y="12700"/>
                  </a:lnTo>
                  <a:cubicBezTo>
                    <a:pt x="0" y="5715"/>
                    <a:pt x="5715" y="0"/>
                    <a:pt x="12700" y="0"/>
                  </a:cubicBezTo>
                  <a:moveTo>
                    <a:pt x="12700" y="25400"/>
                  </a:moveTo>
                  <a:lnTo>
                    <a:pt x="12700" y="12700"/>
                  </a:lnTo>
                  <a:lnTo>
                    <a:pt x="25400" y="12700"/>
                  </a:lnTo>
                  <a:lnTo>
                    <a:pt x="25400" y="1679067"/>
                  </a:lnTo>
                  <a:lnTo>
                    <a:pt x="12700" y="1679067"/>
                  </a:lnTo>
                  <a:lnTo>
                    <a:pt x="12700" y="1666367"/>
                  </a:lnTo>
                  <a:lnTo>
                    <a:pt x="19103721" y="1666367"/>
                  </a:lnTo>
                  <a:lnTo>
                    <a:pt x="19103721" y="1679067"/>
                  </a:lnTo>
                  <a:lnTo>
                    <a:pt x="19091021" y="1679067"/>
                  </a:lnTo>
                  <a:lnTo>
                    <a:pt x="19091021" y="12700"/>
                  </a:lnTo>
                  <a:lnTo>
                    <a:pt x="19103721" y="12700"/>
                  </a:lnTo>
                  <a:lnTo>
                    <a:pt x="19103721" y="25400"/>
                  </a:lnTo>
                  <a:lnTo>
                    <a:pt x="12700" y="25400"/>
                  </a:lnTo>
                  <a:close/>
                </a:path>
              </a:pathLst>
            </a:custGeom>
            <a:solidFill>
              <a:srgbClr val="F2F2F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9" name="TextBox 69"/>
          <p:cNvSpPr txBox="1"/>
          <p:nvPr/>
        </p:nvSpPr>
        <p:spPr>
          <a:xfrm>
            <a:off x="6622230" y="5158306"/>
            <a:ext cx="4601891" cy="192360"/>
          </a:xfrm>
          <a:prstGeom prst="rect">
            <a:avLst/>
          </a:prstGeom>
        </p:spPr>
        <p:txBody>
          <a:bodyPr lIns="0" tIns="0" rIns="0" bIns="0" rtlCol="0" anchor="t">
            <a:spAutoFit/>
          </a:bodyPr>
          <a:lstStyle/>
          <a:p>
            <a:pPr marL="0" marR="0" lvl="0" indent="0" algn="l" defTabSz="609630" rtl="0" eaLnBrk="1" fontAlgn="auto" latinLnBrk="0" hangingPunct="1">
              <a:lnSpc>
                <a:spcPts val="1512"/>
              </a:lnSpc>
              <a:spcBef>
                <a:spcPts val="0"/>
              </a:spcBef>
              <a:spcAft>
                <a:spcPts val="0"/>
              </a:spcAft>
              <a:buClrTx/>
              <a:buSzTx/>
              <a:buFontTx/>
              <a:buNone/>
              <a:tabLst/>
              <a:defRPr/>
            </a:pPr>
            <a:r>
              <a:rPr kumimoji="0" lang="en-US" sz="1400" b="0" i="0" u="none" strike="noStrike" kern="1200" cap="none" spc="0" normalizeH="0" baseline="0" noProof="0">
                <a:ln>
                  <a:noFill/>
                </a:ln>
                <a:solidFill>
                  <a:srgbClr val="002F56"/>
                </a:solidFill>
                <a:effectLst/>
                <a:uLnTx/>
                <a:uFillTx/>
                <a:latin typeface="Barlow Bold"/>
                <a:ea typeface="+mn-ea"/>
                <a:cs typeface="+mn-cs"/>
              </a:rPr>
              <a:t>Propagandists and Hybrid Warfare Specialists</a:t>
            </a:r>
          </a:p>
        </p:txBody>
      </p:sp>
      <p:sp>
        <p:nvSpPr>
          <p:cNvPr id="70" name="TextBox 70"/>
          <p:cNvSpPr txBox="1"/>
          <p:nvPr/>
        </p:nvSpPr>
        <p:spPr>
          <a:xfrm>
            <a:off x="6616368" y="5383005"/>
            <a:ext cx="4912277" cy="333425"/>
          </a:xfrm>
          <a:prstGeom prst="rect">
            <a:avLst/>
          </a:prstGeom>
        </p:spPr>
        <p:txBody>
          <a:bodyPr lIns="0" tIns="0" rIns="0" bIns="0" rtlCol="0" anchor="t">
            <a:spAutoFit/>
          </a:bodyPr>
          <a:lstStyle/>
          <a:p>
            <a:pPr marL="0" marR="0" lvl="0" indent="0" algn="l" defTabSz="609630" rtl="0" eaLnBrk="1" fontAlgn="auto" latinLnBrk="0" hangingPunct="1">
              <a:lnSpc>
                <a:spcPts val="1296"/>
              </a:lnSpc>
              <a:spcBef>
                <a:spcPts val="0"/>
              </a:spcBef>
              <a:spcAft>
                <a:spcPts val="0"/>
              </a:spcAft>
              <a:buClrTx/>
              <a:buSzTx/>
              <a:buFontTx/>
              <a:buNone/>
              <a:tabLst/>
              <a:defRPr/>
            </a:pPr>
            <a:r>
              <a:rPr kumimoji="0" lang="en-US" sz="1200" b="0" i="0" u="none" strike="noStrike" kern="1200" cap="none" spc="0" normalizeH="0" baseline="0" noProof="0">
                <a:ln>
                  <a:noFill/>
                </a:ln>
                <a:solidFill>
                  <a:srgbClr val="002F56"/>
                </a:solidFill>
                <a:effectLst/>
                <a:uLnTx/>
                <a:uFillTx/>
                <a:latin typeface="Barlow"/>
                <a:ea typeface="+mn-ea"/>
                <a:cs typeface="+mn-cs"/>
              </a:rPr>
              <a:t>M.S.M, Fact Checkers (PolitiFact, Full Fact etc.) Social Media Platforms, Hybrid Warriors (77ᵗʰ Brigade, @Huteighteen etc.) Anti-Hate Campaigners (CCDH etc.)</a:t>
            </a:r>
          </a:p>
        </p:txBody>
      </p:sp>
      <p:grpSp>
        <p:nvGrpSpPr>
          <p:cNvPr id="71" name="Group 71"/>
          <p:cNvGrpSpPr/>
          <p:nvPr/>
        </p:nvGrpSpPr>
        <p:grpSpPr>
          <a:xfrm>
            <a:off x="2232131" y="5929642"/>
            <a:ext cx="9547117" cy="754398"/>
            <a:chOff x="0" y="0"/>
            <a:chExt cx="19094234" cy="1508796"/>
          </a:xfrm>
        </p:grpSpPr>
        <p:sp>
          <p:nvSpPr>
            <p:cNvPr id="72" name="Freeform 72"/>
            <p:cNvSpPr/>
            <p:nvPr/>
          </p:nvSpPr>
          <p:spPr>
            <a:xfrm>
              <a:off x="12700" y="12700"/>
              <a:ext cx="19068796" cy="1483360"/>
            </a:xfrm>
            <a:custGeom>
              <a:avLst/>
              <a:gdLst/>
              <a:ahLst/>
              <a:cxnLst/>
              <a:rect l="l" t="t" r="r" b="b"/>
              <a:pathLst>
                <a:path w="19068796" h="1483360">
                  <a:moveTo>
                    <a:pt x="0" y="0"/>
                  </a:moveTo>
                  <a:lnTo>
                    <a:pt x="19068796" y="0"/>
                  </a:lnTo>
                  <a:lnTo>
                    <a:pt x="19068796" y="1483360"/>
                  </a:lnTo>
                  <a:lnTo>
                    <a:pt x="0" y="1483360"/>
                  </a:lnTo>
                  <a:close/>
                </a:path>
              </a:pathLst>
            </a:custGeom>
            <a:solidFill>
              <a:srgbClr val="F2F2F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Freeform 73"/>
            <p:cNvSpPr/>
            <p:nvPr/>
          </p:nvSpPr>
          <p:spPr>
            <a:xfrm>
              <a:off x="0" y="0"/>
              <a:ext cx="19094196" cy="1508760"/>
            </a:xfrm>
            <a:custGeom>
              <a:avLst/>
              <a:gdLst/>
              <a:ahLst/>
              <a:cxnLst/>
              <a:rect l="l" t="t" r="r" b="b"/>
              <a:pathLst>
                <a:path w="19094196" h="1508760">
                  <a:moveTo>
                    <a:pt x="12700" y="0"/>
                  </a:moveTo>
                  <a:lnTo>
                    <a:pt x="19081496" y="0"/>
                  </a:lnTo>
                  <a:cubicBezTo>
                    <a:pt x="19088481" y="0"/>
                    <a:pt x="19094196" y="5715"/>
                    <a:pt x="19094196" y="12700"/>
                  </a:cubicBezTo>
                  <a:lnTo>
                    <a:pt x="19094196" y="1496060"/>
                  </a:lnTo>
                  <a:cubicBezTo>
                    <a:pt x="19094196" y="1503045"/>
                    <a:pt x="19088481" y="1508760"/>
                    <a:pt x="19081496" y="1508760"/>
                  </a:cubicBezTo>
                  <a:lnTo>
                    <a:pt x="12700" y="1508760"/>
                  </a:lnTo>
                  <a:cubicBezTo>
                    <a:pt x="5715" y="1508760"/>
                    <a:pt x="0" y="1503045"/>
                    <a:pt x="0" y="1496060"/>
                  </a:cubicBezTo>
                  <a:lnTo>
                    <a:pt x="0" y="12700"/>
                  </a:lnTo>
                  <a:cubicBezTo>
                    <a:pt x="0" y="5715"/>
                    <a:pt x="5715" y="0"/>
                    <a:pt x="12700" y="0"/>
                  </a:cubicBezTo>
                  <a:moveTo>
                    <a:pt x="12700" y="25400"/>
                  </a:moveTo>
                  <a:lnTo>
                    <a:pt x="12700" y="12700"/>
                  </a:lnTo>
                  <a:lnTo>
                    <a:pt x="25400" y="12700"/>
                  </a:lnTo>
                  <a:lnTo>
                    <a:pt x="25400" y="1496060"/>
                  </a:lnTo>
                  <a:lnTo>
                    <a:pt x="12700" y="1496060"/>
                  </a:lnTo>
                  <a:lnTo>
                    <a:pt x="12700" y="1483360"/>
                  </a:lnTo>
                  <a:lnTo>
                    <a:pt x="19081496" y="1483360"/>
                  </a:lnTo>
                  <a:lnTo>
                    <a:pt x="19081496" y="1496060"/>
                  </a:lnTo>
                  <a:lnTo>
                    <a:pt x="19068796" y="1496060"/>
                  </a:lnTo>
                  <a:lnTo>
                    <a:pt x="19068796" y="12700"/>
                  </a:lnTo>
                  <a:lnTo>
                    <a:pt x="19081496" y="12700"/>
                  </a:lnTo>
                  <a:lnTo>
                    <a:pt x="19081496" y="25400"/>
                  </a:lnTo>
                  <a:lnTo>
                    <a:pt x="12700" y="25400"/>
                  </a:lnTo>
                  <a:close/>
                </a:path>
              </a:pathLst>
            </a:custGeom>
            <a:solidFill>
              <a:srgbClr val="F2F2F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4" name="TextBox 74"/>
          <p:cNvSpPr txBox="1"/>
          <p:nvPr/>
        </p:nvSpPr>
        <p:spPr>
          <a:xfrm>
            <a:off x="3378142" y="6056989"/>
            <a:ext cx="8179983" cy="500137"/>
          </a:xfrm>
          <a:prstGeom prst="rect">
            <a:avLst/>
          </a:prstGeom>
        </p:spPr>
        <p:txBody>
          <a:bodyPr lIns="0" tIns="0" rIns="0" bIns="0" rtlCol="0" anchor="t">
            <a:spAutoFit/>
          </a:bodyPr>
          <a:lstStyle/>
          <a:p>
            <a:pPr marL="0" marR="0" lvl="0" indent="0" algn="l" defTabSz="609630" rtl="0" eaLnBrk="1" fontAlgn="auto" latinLnBrk="0" hangingPunct="1">
              <a:lnSpc>
                <a:spcPts val="1296"/>
              </a:lnSpc>
              <a:spcBef>
                <a:spcPts val="0"/>
              </a:spcBef>
              <a:spcAft>
                <a:spcPts val="0"/>
              </a:spcAft>
              <a:buClrTx/>
              <a:buSzTx/>
              <a:buFontTx/>
              <a:buNone/>
              <a:tabLst/>
              <a:defRPr/>
            </a:pPr>
            <a:r>
              <a:rPr kumimoji="0" lang="en-US" sz="1200" b="0" i="0" u="none" strike="noStrike" kern="1200" cap="none" spc="0" normalizeH="0" baseline="0" noProof="0">
                <a:ln>
                  <a:noFill/>
                </a:ln>
                <a:solidFill>
                  <a:srgbClr val="002F56"/>
                </a:solidFill>
                <a:effectLst/>
                <a:uLnTx/>
                <a:uFillTx/>
                <a:latin typeface="Barlow"/>
                <a:ea typeface="+mn-ea"/>
                <a:cs typeface="+mn-cs"/>
              </a:rPr>
              <a:t>We are subjects of the policy which cascades down through the GPPP system. We largely pay for the system through taxation and public borrowing. The system is designed to exploit us, but we are an increasingly unnecessary component as the GPPP look to seize the global commons.</a:t>
            </a:r>
          </a:p>
        </p:txBody>
      </p:sp>
      <p:sp>
        <p:nvSpPr>
          <p:cNvPr id="75" name="TextBox 75"/>
          <p:cNvSpPr txBox="1"/>
          <p:nvPr/>
        </p:nvSpPr>
        <p:spPr>
          <a:xfrm>
            <a:off x="2432496" y="2962677"/>
            <a:ext cx="1769371" cy="833562"/>
          </a:xfrm>
          <a:prstGeom prst="rect">
            <a:avLst/>
          </a:prstGeom>
        </p:spPr>
        <p:txBody>
          <a:bodyPr lIns="0" tIns="0" rIns="0" bIns="0" rtlCol="0" anchor="t">
            <a:spAutoFit/>
          </a:bodyPr>
          <a:lstStyle/>
          <a:p>
            <a:pPr marL="0" marR="0" lvl="0" indent="0" algn="l" defTabSz="609630" rtl="0" eaLnBrk="1" fontAlgn="auto" latinLnBrk="0" hangingPunct="1">
              <a:lnSpc>
                <a:spcPts val="1296"/>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Barlow"/>
                <a:ea typeface="+mn-ea"/>
                <a:cs typeface="+mn-cs"/>
              </a:rPr>
              <a:t>These organizations and bodies take policy objectives from the policy makers and distribute them to the policy enforcers.</a:t>
            </a:r>
          </a:p>
        </p:txBody>
      </p:sp>
      <p:grpSp>
        <p:nvGrpSpPr>
          <p:cNvPr id="76" name="Group 76"/>
          <p:cNvGrpSpPr/>
          <p:nvPr/>
        </p:nvGrpSpPr>
        <p:grpSpPr>
          <a:xfrm>
            <a:off x="2254976" y="4192474"/>
            <a:ext cx="2635608" cy="865773"/>
            <a:chOff x="0" y="0"/>
            <a:chExt cx="5271216" cy="1731546"/>
          </a:xfrm>
        </p:grpSpPr>
        <p:sp>
          <p:nvSpPr>
            <p:cNvPr id="77" name="Freeform 77"/>
            <p:cNvSpPr/>
            <p:nvPr/>
          </p:nvSpPr>
          <p:spPr>
            <a:xfrm>
              <a:off x="12700" y="12700"/>
              <a:ext cx="5245862" cy="1706118"/>
            </a:xfrm>
            <a:custGeom>
              <a:avLst/>
              <a:gdLst/>
              <a:ahLst/>
              <a:cxnLst/>
              <a:rect l="l" t="t" r="r" b="b"/>
              <a:pathLst>
                <a:path w="5245862" h="1706118">
                  <a:moveTo>
                    <a:pt x="0" y="0"/>
                  </a:moveTo>
                  <a:lnTo>
                    <a:pt x="5078222" y="0"/>
                  </a:lnTo>
                  <a:lnTo>
                    <a:pt x="5245862" y="853059"/>
                  </a:lnTo>
                  <a:lnTo>
                    <a:pt x="5078222" y="1706118"/>
                  </a:lnTo>
                  <a:lnTo>
                    <a:pt x="0" y="1706118"/>
                  </a:lnTo>
                  <a:close/>
                </a:path>
              </a:pathLst>
            </a:custGeom>
            <a:solidFill>
              <a:srgbClr val="0069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Freeform 78"/>
            <p:cNvSpPr/>
            <p:nvPr/>
          </p:nvSpPr>
          <p:spPr>
            <a:xfrm>
              <a:off x="0" y="0"/>
              <a:ext cx="5271389" cy="1731645"/>
            </a:xfrm>
            <a:custGeom>
              <a:avLst/>
              <a:gdLst/>
              <a:ahLst/>
              <a:cxnLst/>
              <a:rect l="l" t="t" r="r" b="b"/>
              <a:pathLst>
                <a:path w="5271389" h="1731645">
                  <a:moveTo>
                    <a:pt x="12700" y="0"/>
                  </a:moveTo>
                  <a:lnTo>
                    <a:pt x="5090922" y="0"/>
                  </a:lnTo>
                  <a:cubicBezTo>
                    <a:pt x="5097018" y="0"/>
                    <a:pt x="5102225" y="4318"/>
                    <a:pt x="5103368" y="10287"/>
                  </a:cubicBezTo>
                  <a:lnTo>
                    <a:pt x="5271008" y="863346"/>
                  </a:lnTo>
                  <a:cubicBezTo>
                    <a:pt x="5271389" y="864997"/>
                    <a:pt x="5271389" y="866648"/>
                    <a:pt x="5271008" y="868299"/>
                  </a:cubicBezTo>
                  <a:lnTo>
                    <a:pt x="5103368" y="1721358"/>
                  </a:lnTo>
                  <a:cubicBezTo>
                    <a:pt x="5102225" y="1727327"/>
                    <a:pt x="5097018" y="1731645"/>
                    <a:pt x="5090922" y="1731645"/>
                  </a:cubicBezTo>
                  <a:lnTo>
                    <a:pt x="12700" y="1731645"/>
                  </a:lnTo>
                  <a:cubicBezTo>
                    <a:pt x="5715" y="1731645"/>
                    <a:pt x="0" y="1725930"/>
                    <a:pt x="0" y="1718945"/>
                  </a:cubicBezTo>
                  <a:lnTo>
                    <a:pt x="0" y="12700"/>
                  </a:lnTo>
                  <a:cubicBezTo>
                    <a:pt x="0" y="5715"/>
                    <a:pt x="5715" y="0"/>
                    <a:pt x="12700" y="0"/>
                  </a:cubicBezTo>
                  <a:moveTo>
                    <a:pt x="12700" y="25400"/>
                  </a:moveTo>
                  <a:lnTo>
                    <a:pt x="12700" y="12700"/>
                  </a:lnTo>
                  <a:lnTo>
                    <a:pt x="25400" y="12700"/>
                  </a:lnTo>
                  <a:lnTo>
                    <a:pt x="25400" y="1718818"/>
                  </a:lnTo>
                  <a:lnTo>
                    <a:pt x="12700" y="1718818"/>
                  </a:lnTo>
                  <a:lnTo>
                    <a:pt x="12700" y="1706118"/>
                  </a:lnTo>
                  <a:lnTo>
                    <a:pt x="5090922" y="1706118"/>
                  </a:lnTo>
                  <a:lnTo>
                    <a:pt x="5090922" y="1718818"/>
                  </a:lnTo>
                  <a:lnTo>
                    <a:pt x="5078476" y="1716405"/>
                  </a:lnTo>
                  <a:lnTo>
                    <a:pt x="5246116" y="863346"/>
                  </a:lnTo>
                  <a:lnTo>
                    <a:pt x="5258562" y="865759"/>
                  </a:lnTo>
                  <a:lnTo>
                    <a:pt x="5246116" y="868172"/>
                  </a:lnTo>
                  <a:lnTo>
                    <a:pt x="5078476" y="15113"/>
                  </a:lnTo>
                  <a:lnTo>
                    <a:pt x="5090922" y="12700"/>
                  </a:lnTo>
                  <a:lnTo>
                    <a:pt x="5090922" y="25400"/>
                  </a:lnTo>
                  <a:lnTo>
                    <a:pt x="12700" y="2540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9" name="Group 79"/>
          <p:cNvGrpSpPr/>
          <p:nvPr/>
        </p:nvGrpSpPr>
        <p:grpSpPr>
          <a:xfrm>
            <a:off x="328395" y="4166707"/>
            <a:ext cx="2016688" cy="865773"/>
            <a:chOff x="0" y="0"/>
            <a:chExt cx="4033376" cy="1731546"/>
          </a:xfrm>
        </p:grpSpPr>
        <p:sp>
          <p:nvSpPr>
            <p:cNvPr id="80" name="Freeform 80"/>
            <p:cNvSpPr/>
            <p:nvPr/>
          </p:nvSpPr>
          <p:spPr>
            <a:xfrm>
              <a:off x="12700" y="12700"/>
              <a:ext cx="4007993" cy="1706118"/>
            </a:xfrm>
            <a:custGeom>
              <a:avLst/>
              <a:gdLst/>
              <a:ahLst/>
              <a:cxnLst/>
              <a:rect l="l" t="t" r="r" b="b"/>
              <a:pathLst>
                <a:path w="4007993" h="1706118">
                  <a:moveTo>
                    <a:pt x="0" y="0"/>
                  </a:moveTo>
                  <a:lnTo>
                    <a:pt x="3840607" y="0"/>
                  </a:lnTo>
                  <a:lnTo>
                    <a:pt x="4007993" y="853059"/>
                  </a:lnTo>
                  <a:lnTo>
                    <a:pt x="3840607" y="1706118"/>
                  </a:lnTo>
                  <a:lnTo>
                    <a:pt x="0" y="1706118"/>
                  </a:lnTo>
                  <a:close/>
                </a:path>
              </a:pathLst>
            </a:custGeom>
            <a:solidFill>
              <a:srgbClr val="002F5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Freeform 81"/>
            <p:cNvSpPr/>
            <p:nvPr/>
          </p:nvSpPr>
          <p:spPr>
            <a:xfrm>
              <a:off x="0" y="0"/>
              <a:ext cx="4033393" cy="1731645"/>
            </a:xfrm>
            <a:custGeom>
              <a:avLst/>
              <a:gdLst/>
              <a:ahLst/>
              <a:cxnLst/>
              <a:rect l="l" t="t" r="r" b="b"/>
              <a:pathLst>
                <a:path w="4033393" h="1731645">
                  <a:moveTo>
                    <a:pt x="12700" y="0"/>
                  </a:moveTo>
                  <a:lnTo>
                    <a:pt x="3853307" y="0"/>
                  </a:lnTo>
                  <a:cubicBezTo>
                    <a:pt x="3859403" y="0"/>
                    <a:pt x="3864610" y="4318"/>
                    <a:pt x="3865753" y="10287"/>
                  </a:cubicBezTo>
                  <a:lnTo>
                    <a:pt x="4033139" y="863346"/>
                  </a:lnTo>
                  <a:cubicBezTo>
                    <a:pt x="4033393" y="864997"/>
                    <a:pt x="4033393" y="866648"/>
                    <a:pt x="4033139" y="868299"/>
                  </a:cubicBezTo>
                  <a:lnTo>
                    <a:pt x="3865753" y="1721358"/>
                  </a:lnTo>
                  <a:cubicBezTo>
                    <a:pt x="3864610" y="1727327"/>
                    <a:pt x="3859403" y="1731645"/>
                    <a:pt x="3853307" y="1731645"/>
                  </a:cubicBezTo>
                  <a:lnTo>
                    <a:pt x="12700" y="1731645"/>
                  </a:lnTo>
                  <a:cubicBezTo>
                    <a:pt x="5715" y="1731645"/>
                    <a:pt x="0" y="1725930"/>
                    <a:pt x="0" y="1718945"/>
                  </a:cubicBezTo>
                  <a:lnTo>
                    <a:pt x="0" y="12700"/>
                  </a:lnTo>
                  <a:cubicBezTo>
                    <a:pt x="0" y="5715"/>
                    <a:pt x="5715" y="0"/>
                    <a:pt x="12700" y="0"/>
                  </a:cubicBezTo>
                  <a:moveTo>
                    <a:pt x="12700" y="25400"/>
                  </a:moveTo>
                  <a:lnTo>
                    <a:pt x="12700" y="12700"/>
                  </a:lnTo>
                  <a:lnTo>
                    <a:pt x="25400" y="12700"/>
                  </a:lnTo>
                  <a:lnTo>
                    <a:pt x="25400" y="1718818"/>
                  </a:lnTo>
                  <a:lnTo>
                    <a:pt x="12700" y="1718818"/>
                  </a:lnTo>
                  <a:lnTo>
                    <a:pt x="12700" y="1706118"/>
                  </a:lnTo>
                  <a:lnTo>
                    <a:pt x="3853307" y="1706118"/>
                  </a:lnTo>
                  <a:lnTo>
                    <a:pt x="3853307" y="1718818"/>
                  </a:lnTo>
                  <a:lnTo>
                    <a:pt x="3840861" y="1716405"/>
                  </a:lnTo>
                  <a:lnTo>
                    <a:pt x="4008247" y="863346"/>
                  </a:lnTo>
                  <a:lnTo>
                    <a:pt x="4020693" y="865759"/>
                  </a:lnTo>
                  <a:lnTo>
                    <a:pt x="4008247" y="868172"/>
                  </a:lnTo>
                  <a:lnTo>
                    <a:pt x="3840861" y="15113"/>
                  </a:lnTo>
                  <a:lnTo>
                    <a:pt x="3853307" y="12700"/>
                  </a:lnTo>
                  <a:lnTo>
                    <a:pt x="3853307" y="25400"/>
                  </a:lnTo>
                  <a:lnTo>
                    <a:pt x="12700" y="2540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TextBox 82"/>
            <p:cNvSpPr txBox="1"/>
            <p:nvPr/>
          </p:nvSpPr>
          <p:spPr>
            <a:xfrm>
              <a:off x="0" y="0"/>
              <a:ext cx="4033376" cy="1731546"/>
            </a:xfrm>
            <a:prstGeom prst="rect">
              <a:avLst/>
            </a:prstGeom>
          </p:spPr>
          <p:txBody>
            <a:bodyPr lIns="33867" tIns="33867" rIns="33867" bIns="33867" rtlCol="0" anchor="ctr"/>
            <a:lstStyle/>
            <a:p>
              <a:pPr marL="0" marR="0" lvl="0" indent="0" algn="l" defTabSz="609630" rtl="0" eaLnBrk="1" fontAlgn="auto" latinLnBrk="0" hangingPunct="1">
                <a:lnSpc>
                  <a:spcPts val="2160"/>
                </a:lnSpc>
                <a:spcBef>
                  <a:spcPts val="0"/>
                </a:spcBef>
                <a:spcAft>
                  <a:spcPts val="0"/>
                </a:spcAft>
                <a:buClrTx/>
                <a:buSzTx/>
                <a:buFontTx/>
                <a:buNone/>
                <a:tabLst/>
                <a:defRPr/>
              </a:pPr>
              <a:r>
                <a:rPr lang="en-US" sz="2000" dirty="0">
                  <a:solidFill>
                    <a:srgbClr val="DE347C"/>
                  </a:solidFill>
                  <a:latin typeface="PT Sans Bold"/>
                </a:rPr>
                <a:t>Policy Enforcers</a:t>
              </a:r>
            </a:p>
          </p:txBody>
        </p:sp>
      </p:grpSp>
      <p:sp>
        <p:nvSpPr>
          <p:cNvPr id="83" name="TextBox 83"/>
          <p:cNvSpPr txBox="1"/>
          <p:nvPr/>
        </p:nvSpPr>
        <p:spPr>
          <a:xfrm>
            <a:off x="2432495" y="4296288"/>
            <a:ext cx="2346172" cy="666849"/>
          </a:xfrm>
          <a:prstGeom prst="rect">
            <a:avLst/>
          </a:prstGeom>
        </p:spPr>
        <p:txBody>
          <a:bodyPr lIns="0" tIns="0" rIns="0" bIns="0" rtlCol="0" anchor="t">
            <a:spAutoFit/>
          </a:bodyPr>
          <a:lstStyle/>
          <a:p>
            <a:pPr marL="0" marR="0" lvl="0" indent="0" algn="l" defTabSz="609630" rtl="0" eaLnBrk="1" fontAlgn="auto" latinLnBrk="0" hangingPunct="1">
              <a:lnSpc>
                <a:spcPts val="1296"/>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Barlow"/>
                <a:ea typeface="+mn-ea"/>
                <a:cs typeface="+mn-cs"/>
              </a:rPr>
              <a:t>The Policy Enforces exploit or work with the Selected Scientific Authorities to justify the policies they are required to enforce.</a:t>
            </a:r>
          </a:p>
        </p:txBody>
      </p:sp>
      <p:grpSp>
        <p:nvGrpSpPr>
          <p:cNvPr id="84" name="Group 84"/>
          <p:cNvGrpSpPr/>
          <p:nvPr/>
        </p:nvGrpSpPr>
        <p:grpSpPr>
          <a:xfrm>
            <a:off x="2254975" y="5098041"/>
            <a:ext cx="4306781" cy="844300"/>
            <a:chOff x="0" y="0"/>
            <a:chExt cx="8613562" cy="1688600"/>
          </a:xfrm>
        </p:grpSpPr>
        <p:sp>
          <p:nvSpPr>
            <p:cNvPr id="85" name="Freeform 85"/>
            <p:cNvSpPr/>
            <p:nvPr/>
          </p:nvSpPr>
          <p:spPr>
            <a:xfrm>
              <a:off x="12700" y="12700"/>
              <a:ext cx="8588122" cy="1663192"/>
            </a:xfrm>
            <a:custGeom>
              <a:avLst/>
              <a:gdLst/>
              <a:ahLst/>
              <a:cxnLst/>
              <a:rect l="l" t="t" r="r" b="b"/>
              <a:pathLst>
                <a:path w="8588122" h="1663192">
                  <a:moveTo>
                    <a:pt x="0" y="0"/>
                  </a:moveTo>
                  <a:lnTo>
                    <a:pt x="8424418" y="0"/>
                  </a:lnTo>
                  <a:lnTo>
                    <a:pt x="8588122" y="831596"/>
                  </a:lnTo>
                  <a:lnTo>
                    <a:pt x="8424418" y="1663192"/>
                  </a:lnTo>
                  <a:lnTo>
                    <a:pt x="0" y="1663192"/>
                  </a:lnTo>
                  <a:close/>
                </a:path>
              </a:pathLst>
            </a:custGeom>
            <a:solidFill>
              <a:srgbClr val="0069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Freeform 86"/>
            <p:cNvSpPr/>
            <p:nvPr/>
          </p:nvSpPr>
          <p:spPr>
            <a:xfrm>
              <a:off x="0" y="0"/>
              <a:ext cx="8613649" cy="1688719"/>
            </a:xfrm>
            <a:custGeom>
              <a:avLst/>
              <a:gdLst/>
              <a:ahLst/>
              <a:cxnLst/>
              <a:rect l="l" t="t" r="r" b="b"/>
              <a:pathLst>
                <a:path w="8613649" h="1688719">
                  <a:moveTo>
                    <a:pt x="12700" y="0"/>
                  </a:moveTo>
                  <a:lnTo>
                    <a:pt x="8437118" y="0"/>
                  </a:lnTo>
                  <a:cubicBezTo>
                    <a:pt x="8443214" y="0"/>
                    <a:pt x="8448422" y="4318"/>
                    <a:pt x="8449564" y="10287"/>
                  </a:cubicBezTo>
                  <a:lnTo>
                    <a:pt x="8613267" y="841883"/>
                  </a:lnTo>
                  <a:cubicBezTo>
                    <a:pt x="8613649" y="843534"/>
                    <a:pt x="8613649" y="845185"/>
                    <a:pt x="8613267" y="846836"/>
                  </a:cubicBezTo>
                  <a:lnTo>
                    <a:pt x="8449564" y="1678432"/>
                  </a:lnTo>
                  <a:cubicBezTo>
                    <a:pt x="8448422" y="1684401"/>
                    <a:pt x="8443214" y="1688719"/>
                    <a:pt x="8437118" y="1688719"/>
                  </a:cubicBezTo>
                  <a:lnTo>
                    <a:pt x="12700" y="1688719"/>
                  </a:lnTo>
                  <a:cubicBezTo>
                    <a:pt x="5715" y="1688719"/>
                    <a:pt x="0" y="1683004"/>
                    <a:pt x="0" y="1676019"/>
                  </a:cubicBezTo>
                  <a:lnTo>
                    <a:pt x="0" y="12700"/>
                  </a:lnTo>
                  <a:cubicBezTo>
                    <a:pt x="0" y="5715"/>
                    <a:pt x="5715" y="0"/>
                    <a:pt x="12700" y="0"/>
                  </a:cubicBezTo>
                  <a:moveTo>
                    <a:pt x="12700" y="25400"/>
                  </a:moveTo>
                  <a:lnTo>
                    <a:pt x="12700" y="12700"/>
                  </a:lnTo>
                  <a:lnTo>
                    <a:pt x="25400" y="12700"/>
                  </a:lnTo>
                  <a:lnTo>
                    <a:pt x="25400" y="1675892"/>
                  </a:lnTo>
                  <a:lnTo>
                    <a:pt x="12700" y="1675892"/>
                  </a:lnTo>
                  <a:lnTo>
                    <a:pt x="12700" y="1663192"/>
                  </a:lnTo>
                  <a:lnTo>
                    <a:pt x="8437118" y="1663192"/>
                  </a:lnTo>
                  <a:lnTo>
                    <a:pt x="8437118" y="1675892"/>
                  </a:lnTo>
                  <a:lnTo>
                    <a:pt x="8424673" y="1673479"/>
                  </a:lnTo>
                  <a:lnTo>
                    <a:pt x="8588375" y="841883"/>
                  </a:lnTo>
                  <a:lnTo>
                    <a:pt x="8600822" y="844296"/>
                  </a:lnTo>
                  <a:lnTo>
                    <a:pt x="8588375" y="846709"/>
                  </a:lnTo>
                  <a:lnTo>
                    <a:pt x="8424672" y="15113"/>
                  </a:lnTo>
                  <a:lnTo>
                    <a:pt x="8437118" y="12700"/>
                  </a:lnTo>
                  <a:lnTo>
                    <a:pt x="8437118" y="25400"/>
                  </a:lnTo>
                  <a:lnTo>
                    <a:pt x="12700" y="2540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7" name="TextBox 87"/>
          <p:cNvSpPr txBox="1"/>
          <p:nvPr/>
        </p:nvSpPr>
        <p:spPr>
          <a:xfrm>
            <a:off x="2432494" y="5189257"/>
            <a:ext cx="3971631" cy="666849"/>
          </a:xfrm>
          <a:prstGeom prst="rect">
            <a:avLst/>
          </a:prstGeom>
        </p:spPr>
        <p:txBody>
          <a:bodyPr lIns="0" tIns="0" rIns="0" bIns="0" rtlCol="0" anchor="t">
            <a:spAutoFit/>
          </a:bodyPr>
          <a:lstStyle/>
          <a:p>
            <a:pPr marL="0" marR="0" lvl="0" indent="0" algn="l" defTabSz="609630" rtl="0" eaLnBrk="1" fontAlgn="auto" latinLnBrk="0" hangingPunct="1">
              <a:lnSpc>
                <a:spcPts val="1296"/>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Barlow"/>
                <a:ea typeface="+mn-ea"/>
                <a:cs typeface="+mn-cs"/>
              </a:rPr>
              <a:t>The propagandists and hybrid warfare specialists are tasked with convincing the public to accept and hopefully believe in the politics. They use psychological manipulation, disinformation, misinformation censorship and propaganda</a:t>
            </a:r>
          </a:p>
        </p:txBody>
      </p:sp>
      <p:grpSp>
        <p:nvGrpSpPr>
          <p:cNvPr id="88" name="Group 88"/>
          <p:cNvGrpSpPr/>
          <p:nvPr/>
        </p:nvGrpSpPr>
        <p:grpSpPr>
          <a:xfrm>
            <a:off x="334736" y="5098041"/>
            <a:ext cx="2016688" cy="844300"/>
            <a:chOff x="0" y="0"/>
            <a:chExt cx="4033376" cy="1688600"/>
          </a:xfrm>
        </p:grpSpPr>
        <p:sp>
          <p:nvSpPr>
            <p:cNvPr id="89" name="Freeform 89"/>
            <p:cNvSpPr/>
            <p:nvPr/>
          </p:nvSpPr>
          <p:spPr>
            <a:xfrm>
              <a:off x="12700" y="12700"/>
              <a:ext cx="4007993" cy="1663192"/>
            </a:xfrm>
            <a:custGeom>
              <a:avLst/>
              <a:gdLst/>
              <a:ahLst/>
              <a:cxnLst/>
              <a:rect l="l" t="t" r="r" b="b"/>
              <a:pathLst>
                <a:path w="4007993" h="1663192">
                  <a:moveTo>
                    <a:pt x="0" y="0"/>
                  </a:moveTo>
                  <a:lnTo>
                    <a:pt x="3844798" y="0"/>
                  </a:lnTo>
                  <a:lnTo>
                    <a:pt x="4007993" y="831596"/>
                  </a:lnTo>
                  <a:lnTo>
                    <a:pt x="3844798" y="1663192"/>
                  </a:lnTo>
                  <a:lnTo>
                    <a:pt x="0" y="1663192"/>
                  </a:lnTo>
                  <a:close/>
                </a:path>
              </a:pathLst>
            </a:custGeom>
            <a:solidFill>
              <a:srgbClr val="002F5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Freeform 90"/>
            <p:cNvSpPr/>
            <p:nvPr/>
          </p:nvSpPr>
          <p:spPr>
            <a:xfrm>
              <a:off x="0" y="0"/>
              <a:ext cx="4033393" cy="1688719"/>
            </a:xfrm>
            <a:custGeom>
              <a:avLst/>
              <a:gdLst/>
              <a:ahLst/>
              <a:cxnLst/>
              <a:rect l="l" t="t" r="r" b="b"/>
              <a:pathLst>
                <a:path w="4033393" h="1688719">
                  <a:moveTo>
                    <a:pt x="12700" y="0"/>
                  </a:moveTo>
                  <a:lnTo>
                    <a:pt x="3857498" y="0"/>
                  </a:lnTo>
                  <a:cubicBezTo>
                    <a:pt x="3863594" y="0"/>
                    <a:pt x="3868801" y="4318"/>
                    <a:pt x="3869944" y="10287"/>
                  </a:cubicBezTo>
                  <a:lnTo>
                    <a:pt x="4033139" y="841883"/>
                  </a:lnTo>
                  <a:cubicBezTo>
                    <a:pt x="4033393" y="843534"/>
                    <a:pt x="4033393" y="845185"/>
                    <a:pt x="4033139" y="846836"/>
                  </a:cubicBezTo>
                  <a:lnTo>
                    <a:pt x="3869944" y="1678432"/>
                  </a:lnTo>
                  <a:cubicBezTo>
                    <a:pt x="3868801" y="1684401"/>
                    <a:pt x="3863594" y="1688719"/>
                    <a:pt x="3857498" y="1688719"/>
                  </a:cubicBezTo>
                  <a:lnTo>
                    <a:pt x="12700" y="1688719"/>
                  </a:lnTo>
                  <a:cubicBezTo>
                    <a:pt x="5715" y="1688719"/>
                    <a:pt x="0" y="1683004"/>
                    <a:pt x="0" y="1676019"/>
                  </a:cubicBezTo>
                  <a:lnTo>
                    <a:pt x="0" y="12700"/>
                  </a:lnTo>
                  <a:cubicBezTo>
                    <a:pt x="0" y="5715"/>
                    <a:pt x="5715" y="0"/>
                    <a:pt x="12700" y="0"/>
                  </a:cubicBezTo>
                  <a:moveTo>
                    <a:pt x="12700" y="25400"/>
                  </a:moveTo>
                  <a:lnTo>
                    <a:pt x="12700" y="12700"/>
                  </a:lnTo>
                  <a:lnTo>
                    <a:pt x="25400" y="12700"/>
                  </a:lnTo>
                  <a:lnTo>
                    <a:pt x="25400" y="1675892"/>
                  </a:lnTo>
                  <a:lnTo>
                    <a:pt x="12700" y="1675892"/>
                  </a:lnTo>
                  <a:lnTo>
                    <a:pt x="12700" y="1663192"/>
                  </a:lnTo>
                  <a:lnTo>
                    <a:pt x="3857498" y="1663192"/>
                  </a:lnTo>
                  <a:lnTo>
                    <a:pt x="3857498" y="1675892"/>
                  </a:lnTo>
                  <a:lnTo>
                    <a:pt x="3845052" y="1673479"/>
                  </a:lnTo>
                  <a:lnTo>
                    <a:pt x="4008247" y="841883"/>
                  </a:lnTo>
                  <a:lnTo>
                    <a:pt x="4020693" y="844296"/>
                  </a:lnTo>
                  <a:lnTo>
                    <a:pt x="4008247" y="846709"/>
                  </a:lnTo>
                  <a:lnTo>
                    <a:pt x="3845052" y="15113"/>
                  </a:lnTo>
                  <a:lnTo>
                    <a:pt x="3857498" y="12700"/>
                  </a:lnTo>
                  <a:lnTo>
                    <a:pt x="3857498" y="25400"/>
                  </a:lnTo>
                  <a:lnTo>
                    <a:pt x="12700" y="2540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TextBox 91"/>
            <p:cNvSpPr txBox="1"/>
            <p:nvPr/>
          </p:nvSpPr>
          <p:spPr>
            <a:xfrm>
              <a:off x="0" y="0"/>
              <a:ext cx="4033376" cy="1688600"/>
            </a:xfrm>
            <a:prstGeom prst="rect">
              <a:avLst/>
            </a:prstGeom>
          </p:spPr>
          <p:txBody>
            <a:bodyPr lIns="33867" tIns="33867" rIns="33867" bIns="33867" rtlCol="0" anchor="ctr"/>
            <a:lstStyle/>
            <a:p>
              <a:pPr marL="0" marR="0" lvl="0" indent="0" algn="l" defTabSz="60963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T Sans Bold"/>
                  <a:ea typeface="+mn-ea"/>
                  <a:cs typeface="+mn-cs"/>
                </a:rPr>
                <a:t>Policy Propagandists</a:t>
              </a:r>
            </a:p>
          </p:txBody>
        </p:sp>
      </p:grpSp>
      <p:grpSp>
        <p:nvGrpSpPr>
          <p:cNvPr id="92" name="Group 92"/>
          <p:cNvGrpSpPr/>
          <p:nvPr/>
        </p:nvGrpSpPr>
        <p:grpSpPr>
          <a:xfrm>
            <a:off x="2254976" y="6013810"/>
            <a:ext cx="1136954" cy="670230"/>
            <a:chOff x="0" y="0"/>
            <a:chExt cx="2273908" cy="1340460"/>
          </a:xfrm>
        </p:grpSpPr>
        <p:sp>
          <p:nvSpPr>
            <p:cNvPr id="93" name="Freeform 93"/>
            <p:cNvSpPr/>
            <p:nvPr/>
          </p:nvSpPr>
          <p:spPr>
            <a:xfrm>
              <a:off x="12700" y="12700"/>
              <a:ext cx="2248535" cy="1314958"/>
            </a:xfrm>
            <a:custGeom>
              <a:avLst/>
              <a:gdLst/>
              <a:ahLst/>
              <a:cxnLst/>
              <a:rect l="l" t="t" r="r" b="b"/>
              <a:pathLst>
                <a:path w="2248535" h="1314958">
                  <a:moveTo>
                    <a:pt x="0" y="0"/>
                  </a:moveTo>
                  <a:lnTo>
                    <a:pt x="2119630" y="0"/>
                  </a:lnTo>
                  <a:lnTo>
                    <a:pt x="2248535" y="657479"/>
                  </a:lnTo>
                  <a:lnTo>
                    <a:pt x="2119630" y="1314958"/>
                  </a:lnTo>
                  <a:lnTo>
                    <a:pt x="0" y="1314958"/>
                  </a:lnTo>
                  <a:close/>
                </a:path>
              </a:pathLst>
            </a:custGeom>
            <a:solidFill>
              <a:srgbClr val="0069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Freeform 94"/>
            <p:cNvSpPr/>
            <p:nvPr/>
          </p:nvSpPr>
          <p:spPr>
            <a:xfrm>
              <a:off x="0" y="0"/>
              <a:ext cx="2273935" cy="1340358"/>
            </a:xfrm>
            <a:custGeom>
              <a:avLst/>
              <a:gdLst/>
              <a:ahLst/>
              <a:cxnLst/>
              <a:rect l="l" t="t" r="r" b="b"/>
              <a:pathLst>
                <a:path w="2273935" h="1340358">
                  <a:moveTo>
                    <a:pt x="12700" y="0"/>
                  </a:moveTo>
                  <a:lnTo>
                    <a:pt x="2132330" y="0"/>
                  </a:lnTo>
                  <a:cubicBezTo>
                    <a:pt x="2138426" y="0"/>
                    <a:pt x="2143633" y="4318"/>
                    <a:pt x="2144776" y="10287"/>
                  </a:cubicBezTo>
                  <a:lnTo>
                    <a:pt x="2273681" y="667766"/>
                  </a:lnTo>
                  <a:cubicBezTo>
                    <a:pt x="2273935" y="669417"/>
                    <a:pt x="2273935" y="671068"/>
                    <a:pt x="2273681" y="672592"/>
                  </a:cubicBezTo>
                  <a:lnTo>
                    <a:pt x="2144776" y="1330071"/>
                  </a:lnTo>
                  <a:cubicBezTo>
                    <a:pt x="2143633" y="1336040"/>
                    <a:pt x="2138426" y="1340358"/>
                    <a:pt x="2132330" y="1340358"/>
                  </a:cubicBezTo>
                  <a:lnTo>
                    <a:pt x="12700" y="1340358"/>
                  </a:lnTo>
                  <a:cubicBezTo>
                    <a:pt x="5715" y="1340358"/>
                    <a:pt x="0" y="1334643"/>
                    <a:pt x="0" y="1327658"/>
                  </a:cubicBezTo>
                  <a:lnTo>
                    <a:pt x="0" y="12700"/>
                  </a:lnTo>
                  <a:cubicBezTo>
                    <a:pt x="0" y="5715"/>
                    <a:pt x="5715" y="0"/>
                    <a:pt x="12700" y="0"/>
                  </a:cubicBezTo>
                  <a:moveTo>
                    <a:pt x="12700" y="25400"/>
                  </a:moveTo>
                  <a:lnTo>
                    <a:pt x="12700" y="12700"/>
                  </a:lnTo>
                  <a:lnTo>
                    <a:pt x="25400" y="12700"/>
                  </a:lnTo>
                  <a:lnTo>
                    <a:pt x="25400" y="1327785"/>
                  </a:lnTo>
                  <a:lnTo>
                    <a:pt x="12700" y="1327785"/>
                  </a:lnTo>
                  <a:lnTo>
                    <a:pt x="12700" y="1315085"/>
                  </a:lnTo>
                  <a:lnTo>
                    <a:pt x="2132330" y="1315085"/>
                  </a:lnTo>
                  <a:lnTo>
                    <a:pt x="2132330" y="1327785"/>
                  </a:lnTo>
                  <a:lnTo>
                    <a:pt x="2119884" y="1325372"/>
                  </a:lnTo>
                  <a:lnTo>
                    <a:pt x="2248789" y="667893"/>
                  </a:lnTo>
                  <a:lnTo>
                    <a:pt x="2261235" y="670306"/>
                  </a:lnTo>
                  <a:lnTo>
                    <a:pt x="2248789" y="672719"/>
                  </a:lnTo>
                  <a:lnTo>
                    <a:pt x="2119884" y="15113"/>
                  </a:lnTo>
                  <a:lnTo>
                    <a:pt x="2132330" y="12700"/>
                  </a:lnTo>
                  <a:lnTo>
                    <a:pt x="2132330" y="25400"/>
                  </a:lnTo>
                  <a:lnTo>
                    <a:pt x="12700" y="2540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TextBox 95"/>
            <p:cNvSpPr txBox="1"/>
            <p:nvPr/>
          </p:nvSpPr>
          <p:spPr>
            <a:xfrm>
              <a:off x="0" y="0"/>
              <a:ext cx="2273908" cy="1340460"/>
            </a:xfrm>
            <a:prstGeom prst="rect">
              <a:avLst/>
            </a:prstGeom>
          </p:spPr>
          <p:txBody>
            <a:bodyPr lIns="33867" tIns="33867" rIns="33867" bIns="33867" rtlCol="0" anchor="ctr"/>
            <a:lstStyle/>
            <a:p>
              <a:pPr marL="0" marR="0" lvl="0" indent="0" algn="l" defTabSz="609630" rtl="0" eaLnBrk="1" fontAlgn="auto" latinLnBrk="0" hangingPunct="1">
                <a:lnSpc>
                  <a:spcPts val="144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PT Sans"/>
                  <a:ea typeface="+mn-ea"/>
                  <a:cs typeface="+mn-cs"/>
                </a:rPr>
                <a:t>   The  Public</a:t>
              </a:r>
            </a:p>
          </p:txBody>
        </p:sp>
      </p:grpSp>
      <p:grpSp>
        <p:nvGrpSpPr>
          <p:cNvPr id="96" name="Group 96"/>
          <p:cNvGrpSpPr/>
          <p:nvPr/>
        </p:nvGrpSpPr>
        <p:grpSpPr>
          <a:xfrm>
            <a:off x="334736" y="6013810"/>
            <a:ext cx="2016688" cy="670230"/>
            <a:chOff x="0" y="0"/>
            <a:chExt cx="4033376" cy="1340460"/>
          </a:xfrm>
        </p:grpSpPr>
        <p:sp>
          <p:nvSpPr>
            <p:cNvPr id="97" name="Freeform 97"/>
            <p:cNvSpPr/>
            <p:nvPr/>
          </p:nvSpPr>
          <p:spPr>
            <a:xfrm>
              <a:off x="12700" y="12700"/>
              <a:ext cx="4007993" cy="1314958"/>
            </a:xfrm>
            <a:custGeom>
              <a:avLst/>
              <a:gdLst/>
              <a:ahLst/>
              <a:cxnLst/>
              <a:rect l="l" t="t" r="r" b="b"/>
              <a:pathLst>
                <a:path w="4007993" h="1314958">
                  <a:moveTo>
                    <a:pt x="0" y="0"/>
                  </a:moveTo>
                  <a:lnTo>
                    <a:pt x="3878453" y="0"/>
                  </a:lnTo>
                  <a:lnTo>
                    <a:pt x="4007993" y="657479"/>
                  </a:lnTo>
                  <a:lnTo>
                    <a:pt x="3878453" y="1314958"/>
                  </a:lnTo>
                  <a:lnTo>
                    <a:pt x="0" y="1314958"/>
                  </a:lnTo>
                  <a:close/>
                </a:path>
              </a:pathLst>
            </a:custGeom>
            <a:solidFill>
              <a:srgbClr val="002F5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Freeform 98"/>
            <p:cNvSpPr/>
            <p:nvPr/>
          </p:nvSpPr>
          <p:spPr>
            <a:xfrm>
              <a:off x="0" y="0"/>
              <a:ext cx="4033520" cy="1340485"/>
            </a:xfrm>
            <a:custGeom>
              <a:avLst/>
              <a:gdLst/>
              <a:ahLst/>
              <a:cxnLst/>
              <a:rect l="l" t="t" r="r" b="b"/>
              <a:pathLst>
                <a:path w="4033520" h="1340485">
                  <a:moveTo>
                    <a:pt x="12700" y="0"/>
                  </a:moveTo>
                  <a:lnTo>
                    <a:pt x="3891153" y="0"/>
                  </a:lnTo>
                  <a:cubicBezTo>
                    <a:pt x="3897249" y="0"/>
                    <a:pt x="3902456" y="4318"/>
                    <a:pt x="3903599" y="10287"/>
                  </a:cubicBezTo>
                  <a:lnTo>
                    <a:pt x="4033139" y="667766"/>
                  </a:lnTo>
                  <a:cubicBezTo>
                    <a:pt x="4033520" y="669417"/>
                    <a:pt x="4033520" y="671068"/>
                    <a:pt x="4033139" y="672719"/>
                  </a:cubicBezTo>
                  <a:lnTo>
                    <a:pt x="3903599" y="1330198"/>
                  </a:lnTo>
                  <a:cubicBezTo>
                    <a:pt x="3902456" y="1336167"/>
                    <a:pt x="3897249" y="1340485"/>
                    <a:pt x="3891153" y="1340485"/>
                  </a:cubicBezTo>
                  <a:lnTo>
                    <a:pt x="12700" y="1340485"/>
                  </a:lnTo>
                  <a:cubicBezTo>
                    <a:pt x="5715" y="1340485"/>
                    <a:pt x="0" y="1334770"/>
                    <a:pt x="0" y="1327785"/>
                  </a:cubicBezTo>
                  <a:lnTo>
                    <a:pt x="0" y="12700"/>
                  </a:lnTo>
                  <a:cubicBezTo>
                    <a:pt x="0" y="5715"/>
                    <a:pt x="5715" y="0"/>
                    <a:pt x="12700" y="0"/>
                  </a:cubicBezTo>
                  <a:moveTo>
                    <a:pt x="12700" y="25400"/>
                  </a:moveTo>
                  <a:lnTo>
                    <a:pt x="12700" y="12700"/>
                  </a:lnTo>
                  <a:lnTo>
                    <a:pt x="25400" y="12700"/>
                  </a:lnTo>
                  <a:lnTo>
                    <a:pt x="25400" y="1327785"/>
                  </a:lnTo>
                  <a:lnTo>
                    <a:pt x="12700" y="1327785"/>
                  </a:lnTo>
                  <a:lnTo>
                    <a:pt x="12700" y="1315085"/>
                  </a:lnTo>
                  <a:lnTo>
                    <a:pt x="3891153" y="1315085"/>
                  </a:lnTo>
                  <a:lnTo>
                    <a:pt x="3891153" y="1327785"/>
                  </a:lnTo>
                  <a:lnTo>
                    <a:pt x="3878707" y="1325372"/>
                  </a:lnTo>
                  <a:lnTo>
                    <a:pt x="4008247" y="667893"/>
                  </a:lnTo>
                  <a:lnTo>
                    <a:pt x="4020693" y="670306"/>
                  </a:lnTo>
                  <a:lnTo>
                    <a:pt x="4008247" y="672719"/>
                  </a:lnTo>
                  <a:lnTo>
                    <a:pt x="3878707" y="15240"/>
                  </a:lnTo>
                  <a:lnTo>
                    <a:pt x="3891153" y="12827"/>
                  </a:lnTo>
                  <a:lnTo>
                    <a:pt x="3891153" y="25400"/>
                  </a:lnTo>
                  <a:lnTo>
                    <a:pt x="12700" y="2540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9" name="TextBox 99"/>
            <p:cNvSpPr txBox="1"/>
            <p:nvPr/>
          </p:nvSpPr>
          <p:spPr>
            <a:xfrm>
              <a:off x="0" y="0"/>
              <a:ext cx="4033376" cy="1340460"/>
            </a:xfrm>
            <a:prstGeom prst="rect">
              <a:avLst/>
            </a:prstGeom>
          </p:spPr>
          <p:txBody>
            <a:bodyPr lIns="33867" tIns="33867" rIns="33867" bIns="33867" rtlCol="0" anchor="ctr"/>
            <a:lstStyle/>
            <a:p>
              <a:pPr marL="0" marR="0" lvl="0" indent="0" algn="l" defTabSz="60963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T Sans Bold"/>
                  <a:ea typeface="+mn-ea"/>
                  <a:cs typeface="+mn-cs"/>
                </a:rPr>
                <a:t>Policy Subjects</a:t>
              </a:r>
            </a:p>
          </p:txBody>
        </p:sp>
      </p:grpSp>
    </p:spTree>
    <p:extLst>
      <p:ext uri="{BB962C8B-B14F-4D97-AF65-F5344CB8AC3E}">
        <p14:creationId xmlns:p14="http://schemas.microsoft.com/office/powerpoint/2010/main" val="1870528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AE22B9-4984-D05D-5426-B2D84FEE5E6B}"/>
              </a:ext>
            </a:extLst>
          </p:cNvPr>
          <p:cNvPicPr>
            <a:picLocks noChangeAspect="1"/>
          </p:cNvPicPr>
          <p:nvPr/>
        </p:nvPicPr>
        <p:blipFill>
          <a:blip r:embed="rId2"/>
          <a:stretch>
            <a:fillRect/>
          </a:stretch>
        </p:blipFill>
        <p:spPr>
          <a:xfrm>
            <a:off x="161704" y="96583"/>
            <a:ext cx="1422825" cy="2545012"/>
          </a:xfrm>
          <a:prstGeom prst="rect">
            <a:avLst/>
          </a:prstGeom>
        </p:spPr>
      </p:pic>
      <p:grpSp>
        <p:nvGrpSpPr>
          <p:cNvPr id="27" name="Group 26">
            <a:extLst>
              <a:ext uri="{FF2B5EF4-FFF2-40B4-BE49-F238E27FC236}">
                <a16:creationId xmlns:a16="http://schemas.microsoft.com/office/drawing/2014/main" id="{7354910E-537A-CA29-B1C1-6B8DA1FD10EA}"/>
              </a:ext>
            </a:extLst>
          </p:cNvPr>
          <p:cNvGrpSpPr/>
          <p:nvPr/>
        </p:nvGrpSpPr>
        <p:grpSpPr>
          <a:xfrm>
            <a:off x="1584528" y="96583"/>
            <a:ext cx="892072" cy="1214057"/>
            <a:chOff x="1584528" y="96583"/>
            <a:chExt cx="892072" cy="1214057"/>
          </a:xfrm>
        </p:grpSpPr>
        <p:pic>
          <p:nvPicPr>
            <p:cNvPr id="5" name="Picture 4">
              <a:extLst>
                <a:ext uri="{FF2B5EF4-FFF2-40B4-BE49-F238E27FC236}">
                  <a16:creationId xmlns:a16="http://schemas.microsoft.com/office/drawing/2014/main" id="{0772589B-F603-99F9-4448-E55341DACA10}"/>
                </a:ext>
              </a:extLst>
            </p:cNvPr>
            <p:cNvPicPr>
              <a:picLocks noChangeAspect="1"/>
            </p:cNvPicPr>
            <p:nvPr/>
          </p:nvPicPr>
          <p:blipFill>
            <a:blip r:embed="rId3"/>
            <a:stretch>
              <a:fillRect/>
            </a:stretch>
          </p:blipFill>
          <p:spPr>
            <a:xfrm>
              <a:off x="1584529" y="96583"/>
              <a:ext cx="892071" cy="1171385"/>
            </a:xfrm>
            <a:prstGeom prst="rect">
              <a:avLst/>
            </a:prstGeom>
          </p:spPr>
        </p:pic>
        <p:sp>
          <p:nvSpPr>
            <p:cNvPr id="15" name="TextBox 14">
              <a:extLst>
                <a:ext uri="{FF2B5EF4-FFF2-40B4-BE49-F238E27FC236}">
                  <a16:creationId xmlns:a16="http://schemas.microsoft.com/office/drawing/2014/main" id="{A04963D7-1D88-E0EF-8BAE-B2C301839AD4}"/>
                </a:ext>
              </a:extLst>
            </p:cNvPr>
            <p:cNvSpPr txBox="1"/>
            <p:nvPr/>
          </p:nvSpPr>
          <p:spPr>
            <a:xfrm>
              <a:off x="1584528" y="908588"/>
              <a:ext cx="892071" cy="402052"/>
            </a:xfrm>
            <a:prstGeom prst="rect">
              <a:avLst/>
            </a:prstGeom>
            <a:solidFill>
              <a:schemeClr val="tx1">
                <a:alpha val="50000"/>
              </a:schemeClr>
            </a:solid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Nelson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Rockefeller</a:t>
              </a:r>
            </a:p>
          </p:txBody>
        </p:sp>
      </p:grpSp>
      <p:grpSp>
        <p:nvGrpSpPr>
          <p:cNvPr id="28" name="Group 27">
            <a:extLst>
              <a:ext uri="{FF2B5EF4-FFF2-40B4-BE49-F238E27FC236}">
                <a16:creationId xmlns:a16="http://schemas.microsoft.com/office/drawing/2014/main" id="{BAA51F40-2709-67C1-A081-21E27BEF9F93}"/>
              </a:ext>
            </a:extLst>
          </p:cNvPr>
          <p:cNvGrpSpPr/>
          <p:nvPr/>
        </p:nvGrpSpPr>
        <p:grpSpPr>
          <a:xfrm>
            <a:off x="1584528" y="1395984"/>
            <a:ext cx="892072" cy="1245611"/>
            <a:chOff x="1584528" y="1395984"/>
            <a:chExt cx="892072" cy="1245611"/>
          </a:xfrm>
        </p:grpSpPr>
        <p:pic>
          <p:nvPicPr>
            <p:cNvPr id="7" name="Picture 6">
              <a:extLst>
                <a:ext uri="{FF2B5EF4-FFF2-40B4-BE49-F238E27FC236}">
                  <a16:creationId xmlns:a16="http://schemas.microsoft.com/office/drawing/2014/main" id="{AC3C0F09-5897-860D-DA10-1BB617E99479}"/>
                </a:ext>
              </a:extLst>
            </p:cNvPr>
            <p:cNvPicPr>
              <a:picLocks noChangeAspect="1"/>
            </p:cNvPicPr>
            <p:nvPr/>
          </p:nvPicPr>
          <p:blipFill>
            <a:blip r:embed="rId4"/>
            <a:stretch>
              <a:fillRect/>
            </a:stretch>
          </p:blipFill>
          <p:spPr>
            <a:xfrm>
              <a:off x="1584529" y="1395984"/>
              <a:ext cx="892071" cy="1245611"/>
            </a:xfrm>
            <a:prstGeom prst="rect">
              <a:avLst/>
            </a:prstGeom>
          </p:spPr>
        </p:pic>
        <p:sp>
          <p:nvSpPr>
            <p:cNvPr id="16" name="TextBox 15">
              <a:extLst>
                <a:ext uri="{FF2B5EF4-FFF2-40B4-BE49-F238E27FC236}">
                  <a16:creationId xmlns:a16="http://schemas.microsoft.com/office/drawing/2014/main" id="{EE07C646-9244-89AE-E87B-3788E789982C}"/>
                </a:ext>
              </a:extLst>
            </p:cNvPr>
            <p:cNvSpPr txBox="1"/>
            <p:nvPr/>
          </p:nvSpPr>
          <p:spPr>
            <a:xfrm>
              <a:off x="1584528" y="2286000"/>
              <a:ext cx="892071" cy="355595"/>
            </a:xfrm>
            <a:prstGeom prst="rect">
              <a:avLst/>
            </a:prstGeom>
            <a:solidFill>
              <a:schemeClr val="tx1">
                <a:alpha val="50000"/>
              </a:schemeClr>
            </a:solid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Henry Kissinger</a:t>
              </a:r>
            </a:p>
          </p:txBody>
        </p:sp>
      </p:grpSp>
      <p:pic>
        <p:nvPicPr>
          <p:cNvPr id="22" name="Picture 21">
            <a:extLst>
              <a:ext uri="{FF2B5EF4-FFF2-40B4-BE49-F238E27FC236}">
                <a16:creationId xmlns:a16="http://schemas.microsoft.com/office/drawing/2014/main" id="{ECF39F45-D98D-1C94-0B16-93CA1F281D53}"/>
              </a:ext>
            </a:extLst>
          </p:cNvPr>
          <p:cNvPicPr>
            <a:picLocks noChangeAspect="1"/>
          </p:cNvPicPr>
          <p:nvPr/>
        </p:nvPicPr>
        <p:blipFill>
          <a:blip r:embed="rId5"/>
          <a:stretch>
            <a:fillRect/>
          </a:stretch>
        </p:blipFill>
        <p:spPr>
          <a:xfrm>
            <a:off x="0" y="3773716"/>
            <a:ext cx="12192000" cy="2987701"/>
          </a:xfrm>
          <a:prstGeom prst="rect">
            <a:avLst/>
          </a:prstGeom>
        </p:spPr>
      </p:pic>
      <p:sp>
        <p:nvSpPr>
          <p:cNvPr id="24" name="TextBox 23">
            <a:extLst>
              <a:ext uri="{FF2B5EF4-FFF2-40B4-BE49-F238E27FC236}">
                <a16:creationId xmlns:a16="http://schemas.microsoft.com/office/drawing/2014/main" id="{706D4505-2B82-75F3-6D99-5B1EA4D31F93}"/>
              </a:ext>
            </a:extLst>
          </p:cNvPr>
          <p:cNvSpPr txBox="1"/>
          <p:nvPr/>
        </p:nvSpPr>
        <p:spPr>
          <a:xfrm>
            <a:off x="3007354" y="170006"/>
            <a:ext cx="8821041" cy="3030394"/>
          </a:xfrm>
          <a:prstGeom prst="rect">
            <a:avLst/>
          </a:prstGeom>
          <a:solidFill>
            <a:sysClr val="windowText" lastClr="000000">
              <a:lumMod val="65000"/>
              <a:lumOff val="35000"/>
            </a:sysClr>
          </a:solidFill>
        </p:spPr>
        <p:txBody>
          <a:bodyPr wrap="square" lIns="72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prstClr val="white"/>
                </a:solidFill>
                <a:effectLst/>
                <a:uLnTx/>
                <a:uFillTx/>
                <a:latin typeface="Calibri" panose="020F0502020204030204"/>
                <a:ea typeface="+mn-ea"/>
                <a:cs typeface="+mn-cs"/>
              </a:rPr>
              <a:t>Their Challenge: “To build a New Structure, which will make possible the fulfilment of…</a:t>
            </a:r>
          </a:p>
        </p:txBody>
      </p:sp>
      <p:sp>
        <p:nvSpPr>
          <p:cNvPr id="26" name="TextBox 25">
            <a:extLst>
              <a:ext uri="{FF2B5EF4-FFF2-40B4-BE49-F238E27FC236}">
                <a16:creationId xmlns:a16="http://schemas.microsoft.com/office/drawing/2014/main" id="{92ED73D8-5399-CCEC-F627-557BD3CCA13D}"/>
              </a:ext>
            </a:extLst>
          </p:cNvPr>
          <p:cNvSpPr txBox="1"/>
          <p:nvPr/>
        </p:nvSpPr>
        <p:spPr>
          <a:xfrm>
            <a:off x="3164226" y="2286000"/>
            <a:ext cx="866416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en-GB" sz="4400" b="1" i="1" u="none" strike="noStrike" kern="0" cap="none" spc="0" normalizeH="0" baseline="0" noProof="0" dirty="0">
                <a:ln>
                  <a:noFill/>
                </a:ln>
                <a:solidFill>
                  <a:prstClr val="white"/>
                </a:solidFill>
                <a:effectLst/>
                <a:uLnTx/>
                <a:uFillTx/>
                <a:latin typeface="Calibri" panose="020F0502020204030204"/>
                <a:ea typeface="+mn-ea"/>
                <a:cs typeface="+mn-cs"/>
              </a:rPr>
              <a:t>the basic purposes of humanity</a:t>
            </a:r>
            <a:r>
              <a:rPr kumimoji="0" lang="en-GB" sz="440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sp>
        <p:nvSpPr>
          <p:cNvPr id="2" name="TextBox 1">
            <a:extLst>
              <a:ext uri="{FF2B5EF4-FFF2-40B4-BE49-F238E27FC236}">
                <a16:creationId xmlns:a16="http://schemas.microsoft.com/office/drawing/2014/main" id="{F1089535-56ED-D8C0-0D36-D5D36AEB996A}"/>
              </a:ext>
            </a:extLst>
          </p:cNvPr>
          <p:cNvSpPr txBox="1"/>
          <p:nvPr/>
        </p:nvSpPr>
        <p:spPr>
          <a:xfrm>
            <a:off x="-25748" y="2641595"/>
            <a:ext cx="2921348" cy="646331"/>
          </a:xfrm>
          <a:prstGeom prst="rect">
            <a:avLst/>
          </a:prstGeom>
          <a:solidFill>
            <a:schemeClr val="tx1">
              <a:alpha val="50000"/>
            </a:schemeClr>
          </a:solid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ROCKEFELLER SPECIAL STUDIES PROJECT</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(1956 – 1961)</a:t>
            </a:r>
          </a:p>
        </p:txBody>
      </p:sp>
    </p:spTree>
    <p:extLst>
      <p:ext uri="{BB962C8B-B14F-4D97-AF65-F5344CB8AC3E}">
        <p14:creationId xmlns:p14="http://schemas.microsoft.com/office/powerpoint/2010/main" val="254183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750" fill="hold"/>
                                        <p:tgtEl>
                                          <p:spTgt spid="22"/>
                                        </p:tgtEl>
                                        <p:attrNameLst>
                                          <p:attrName>ppt_w</p:attrName>
                                        </p:attrNameLst>
                                      </p:cBhvr>
                                      <p:tavLst>
                                        <p:tav tm="0">
                                          <p:val>
                                            <p:fltVal val="0"/>
                                          </p:val>
                                        </p:tav>
                                        <p:tav tm="100000">
                                          <p:val>
                                            <p:strVal val="#ppt_w"/>
                                          </p:val>
                                        </p:tav>
                                      </p:tavLst>
                                    </p:anim>
                                    <p:anim calcmode="lin" valueType="num">
                                      <p:cBhvr>
                                        <p:cTn id="26" dur="750" fill="hold"/>
                                        <p:tgtEl>
                                          <p:spTgt spid="22"/>
                                        </p:tgtEl>
                                        <p:attrNameLst>
                                          <p:attrName>ppt_h</p:attrName>
                                        </p:attrNameLst>
                                      </p:cBhvr>
                                      <p:tavLst>
                                        <p:tav tm="0">
                                          <p:val>
                                            <p:fltVal val="0"/>
                                          </p:val>
                                        </p:tav>
                                        <p:tav tm="100000">
                                          <p:val>
                                            <p:strVal val="#ppt_h"/>
                                          </p:val>
                                        </p:tav>
                                      </p:tavLst>
                                    </p:anim>
                                    <p:animEffect transition="in" filter="fade">
                                      <p:cBhvr>
                                        <p:cTn id="27" dur="75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3E4F19A7-A959-40BB-972C-4880BAF8EB0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16106</TotalTime>
  <Words>3462</Words>
  <Application>Microsoft Office PowerPoint</Application>
  <PresentationFormat>Widescreen</PresentationFormat>
  <Paragraphs>338</Paragraphs>
  <Slides>46</Slides>
  <Notes>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46</vt:i4>
      </vt:variant>
    </vt:vector>
  </HeadingPairs>
  <TitlesOfParts>
    <vt:vector size="62" baseType="lpstr">
      <vt:lpstr>Aptos</vt:lpstr>
      <vt:lpstr>Arial</vt:lpstr>
      <vt:lpstr>Avenir Next LT Pro</vt:lpstr>
      <vt:lpstr>Barlow</vt:lpstr>
      <vt:lpstr>Barlow Bold</vt:lpstr>
      <vt:lpstr>Calibri</vt:lpstr>
      <vt:lpstr>Calibri Light</vt:lpstr>
      <vt:lpstr>Gill Sans MT</vt:lpstr>
      <vt:lpstr>Old Stamper</vt:lpstr>
      <vt:lpstr>Open Sans</vt:lpstr>
      <vt:lpstr>PT Sans</vt:lpstr>
      <vt:lpstr>PT Sans Bold</vt:lpstr>
      <vt:lpstr>Wingdings</vt:lpstr>
      <vt:lpstr>Office Theme</vt:lpstr>
      <vt:lpstr>1_Office Theme</vt:lpstr>
      <vt:lpstr>Office 2013 - 2022 Theme</vt:lpstr>
      <vt:lpstr>Breaking the Silence</vt:lpstr>
      <vt:lpstr>Breaking the Silence</vt:lpstr>
      <vt:lpstr> Eisenhower’s Warning 1961</vt:lpstr>
      <vt:lpstr>Critical Thinker to Conspiracy Theorist, the CIA Switcheroo</vt:lpstr>
      <vt:lpstr>What is the Origin of Globalism?</vt:lpstr>
      <vt:lpstr>PowerPoint Presentation</vt:lpstr>
      <vt:lpstr>Who Runs the West?</vt:lpstr>
      <vt:lpstr>PowerPoint Presentation</vt:lpstr>
      <vt:lpstr>PowerPoint Presentation</vt:lpstr>
      <vt:lpstr>PowerPoint Presentation</vt:lpstr>
      <vt:lpstr>PowerPoint Presentation</vt:lpstr>
      <vt:lpstr>PowerPoint Presentation</vt:lpstr>
      <vt:lpstr>PowerPoint Presentation</vt:lpstr>
      <vt:lpstr>EU should ‘Undermine National Homogeneity’ says UN Migration Chief Peter Sutherland  </vt:lpstr>
      <vt:lpstr>WEF Heaps Praise on Irish Citizens Assembly on Eve the Pandemic, 29th Dec 2019</vt:lpstr>
      <vt:lpstr>The Snare is Central Bank Currency?  The Event to Trigger likely to follow the Playbook?                              </vt:lpstr>
      <vt:lpstr>Central Bank Digital Currency By Its Masters</vt:lpstr>
      <vt:lpstr>Two Quadrillion in Derivatives </vt:lpstr>
      <vt:lpstr>Never attempt to win by force what can be won by deception.   Niccolo Machiavelli </vt:lpstr>
      <vt:lpstr>PowerPoint Presentation</vt:lpstr>
      <vt:lpstr>The Smoking Gun?</vt:lpstr>
      <vt:lpstr>Tennessee Senate Fight</vt:lpstr>
      <vt:lpstr>PowerPoint Presentation</vt:lpstr>
      <vt:lpstr>The Psychology of Totalitarianism by Mattias Desmet</vt:lpstr>
      <vt:lpstr>Four Conditions for Mass Formation</vt:lpstr>
      <vt:lpstr>BioWeapon the Back Story</vt:lpstr>
      <vt:lpstr>Luke’s Twitter 14.8.21</vt:lpstr>
      <vt:lpstr>  Propaganda Game Plan the Top Ten</vt:lpstr>
      <vt:lpstr>PowerPoint Presentation</vt:lpstr>
      <vt:lpstr>             Fauci Fêted April 2024</vt:lpstr>
      <vt:lpstr>PowerPoint Presentation</vt:lpstr>
      <vt:lpstr>The Run Up</vt:lpstr>
      <vt:lpstr>Covid; Timeline to Lockdown and Captivity</vt:lpstr>
      <vt:lpstr>Afterwards</vt:lpstr>
      <vt:lpstr>WHO Public-Private Partnership Benefits</vt:lpstr>
      <vt:lpstr>‘Fascism should more appropriately be called Corporatism because it is a merger of state and corporate power’ Benito Mussolini</vt:lpstr>
      <vt:lpstr>Totalitarianism in Five Questions</vt:lpstr>
      <vt:lpstr>PowerPoint Presentation</vt:lpstr>
      <vt:lpstr>  Dangerous Ambition</vt:lpstr>
      <vt:lpstr>WHA 27th May Deadline;  Pandemic Agreement   +  International Health Regulations</vt:lpstr>
      <vt:lpstr> WHO Ambition?</vt:lpstr>
      <vt:lpstr>PowerPoint Presentation</vt:lpstr>
      <vt:lpstr>LOUISIANA KICKS OFF THE RESISTENCE</vt:lpstr>
      <vt:lpstr>Books, Websites, Who to Follow</vt:lpstr>
      <vt:lpstr>                       1215                   Symbol of Defiance      </vt:lpstr>
      <vt:lpstr>What Can I 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ivor cummins</dc:creator>
  <cp:lastModifiedBy>Eddie Hobbs</cp:lastModifiedBy>
  <cp:revision>134</cp:revision>
  <dcterms:created xsi:type="dcterms:W3CDTF">2020-09-07T12:27:18Z</dcterms:created>
  <dcterms:modified xsi:type="dcterms:W3CDTF">2024-04-25T10:59:59Z</dcterms:modified>
</cp:coreProperties>
</file>